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5"/>
  </p:notesMasterIdLst>
  <p:sldIdLst>
    <p:sldId id="516" r:id="rId2"/>
    <p:sldId id="426" r:id="rId3"/>
    <p:sldId id="515" r:id="rId4"/>
    <p:sldId id="343" r:id="rId5"/>
    <p:sldId id="469" r:id="rId6"/>
    <p:sldId id="435" r:id="rId7"/>
    <p:sldId id="513" r:id="rId8"/>
    <p:sldId id="364" r:id="rId9"/>
    <p:sldId id="410" r:id="rId10"/>
    <p:sldId id="403" r:id="rId11"/>
    <p:sldId id="456" r:id="rId12"/>
    <p:sldId id="457" r:id="rId13"/>
    <p:sldId id="397" r:id="rId14"/>
    <p:sldId id="465" r:id="rId15"/>
    <p:sldId id="466" r:id="rId16"/>
    <p:sldId id="467" r:id="rId17"/>
    <p:sldId id="462" r:id="rId18"/>
    <p:sldId id="463" r:id="rId19"/>
    <p:sldId id="514" r:id="rId20"/>
    <p:sldId id="443" r:id="rId21"/>
    <p:sldId id="464" r:id="rId22"/>
    <p:sldId id="446" r:id="rId23"/>
    <p:sldId id="429" r:id="rId2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e Coughlan" initials="SMC" lastIdx="8" clrIdx="0">
    <p:extLst>
      <p:ext uri="{19B8F6BF-5375-455C-9EA6-DF929625EA0E}">
        <p15:presenceInfo xmlns:p15="http://schemas.microsoft.com/office/powerpoint/2012/main" userId="Shane Coughlan" providerId="None"/>
      </p:ext>
    </p:extLst>
  </p:cmAuthor>
  <p:cmAuthor id="2" name="Guest User" initials="GU"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D58C13-7730-AB49-85AA-E2002E8DFDAE}" v="6" dt="2021-04-08T11:05:06.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23"/>
    <p:restoredTop sz="78980" autoAdjust="0"/>
  </p:normalViewPr>
  <p:slideViewPr>
    <p:cSldViewPr snapToGrid="0">
      <p:cViewPr varScale="1">
        <p:scale>
          <a:sx n="99" d="100"/>
          <a:sy n="99" d="100"/>
        </p:scale>
        <p:origin x="200"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lang="vi-VN" sz="1200" b="0" i="0" u="none" strike="noStrike" cap="none">
              <a:solidFill>
                <a:schemeClr val="dk1"/>
              </a:solidFill>
              <a:latin typeface="Arial"/>
              <a:ea typeface="Arial"/>
              <a:cs typeface="Arial"/>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sz="1200" b="0" i="0" u="none" strike="noStrike" cap="none" dirty="0">
                <a:solidFill>
                  <a:schemeClr val="dk1"/>
                </a:solidFill>
                <a:latin typeface="Arial"/>
                <a:cs typeface="Arial"/>
                <a:sym typeface="Calibri"/>
              </a:rPr>
              <a:t>Dự án OpenChain ở đây để giúp cải thiện các quy trình tuân thủ và xây dựng lòng tin trên toàn bộ chuỗi cung ứng.</a:t>
            </a:r>
          </a:p>
          <a:p>
            <a:pPr marL="0" marR="0" lvl="0" indent="0" algn="l" rtl="0">
              <a:lnSpc>
                <a:spcPct val="100000"/>
              </a:lnSpc>
              <a:spcBef>
                <a:spcPts val="0"/>
              </a:spcBef>
              <a:spcAft>
                <a:spcPts val="0"/>
              </a:spcAft>
              <a:buClr>
                <a:schemeClr val="dk1"/>
              </a:buClr>
              <a:buSzPts val="300"/>
              <a:buFont typeface="Calibri"/>
              <a:buNone/>
            </a:pPr>
            <a:endParaRPr lang="vi-VN" sz="1200" b="0" i="0" u="none" strike="noStrike" cap="none" dirty="0">
              <a:solidFill>
                <a:schemeClr val="dk1"/>
              </a:solidFill>
              <a:latin typeface="Arial"/>
              <a:ea typeface="Arial"/>
              <a:cs typeface="Arial"/>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a:t>
            </a:fld>
            <a:endParaRPr lang="vi-V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13118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vi-VN" sz="1200" b="0" i="0" u="none" strike="noStrike" cap="none" dirty="0">
                <a:solidFill>
                  <a:schemeClr val="dk1"/>
                </a:solidFill>
                <a:latin typeface="Arial"/>
                <a:cs typeface="Arial"/>
                <a:sym typeface="Calibri"/>
              </a:rPr>
              <a:t>Chúng tôi cung cấp nhiều loại tài liệu tham khảo và bản dịch để hỗ trợ việc tuân thủ.</a:t>
            </a:r>
          </a:p>
          <a:p>
            <a:pPr marL="0" marR="0" lvl="0" indent="0" algn="l" rtl="0">
              <a:spcBef>
                <a:spcPts val="0"/>
              </a:spcBef>
              <a:spcAft>
                <a:spcPts val="0"/>
              </a:spcAft>
              <a:buClr>
                <a:schemeClr val="dk1"/>
              </a:buClr>
              <a:buFont typeface="Calibri"/>
              <a:buNone/>
            </a:pPr>
            <a:endParaRPr lang="vi-VN" sz="1200" b="0" i="0" u="none" strike="noStrike" cap="none" dirty="0">
              <a:solidFill>
                <a:schemeClr val="dk1"/>
              </a:solidFill>
              <a:latin typeface="Arial"/>
              <a:ea typeface="Arial"/>
              <a:cs typeface="Arial"/>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6208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vi-VN" sz="1200" b="0" i="0" u="none" strike="noStrike" cap="none" dirty="0">
                <a:solidFill>
                  <a:schemeClr val="dk1"/>
                </a:solidFill>
                <a:latin typeface="Arial"/>
                <a:cs typeface="Arial"/>
                <a:sym typeface="Calibri"/>
              </a:rPr>
              <a:t>Các mục tham khảo chính được cung cấp trực tiếp trên trang web của chúng tôi.</a:t>
            </a:r>
          </a:p>
          <a:p>
            <a:pPr marL="0" marR="0" lvl="0" indent="0" algn="l" rtl="0">
              <a:spcBef>
                <a:spcPts val="0"/>
              </a:spcBef>
              <a:spcAft>
                <a:spcPts val="0"/>
              </a:spcAft>
              <a:buClr>
                <a:schemeClr val="dk1"/>
              </a:buClr>
              <a:buFont typeface="Calibri"/>
              <a:buNone/>
            </a:pPr>
            <a:endParaRPr lang="vi-VN" sz="1200" b="0" i="0" u="none" strike="noStrike" cap="none" dirty="0">
              <a:solidFill>
                <a:schemeClr val="dk1"/>
              </a:solidFill>
              <a:latin typeface="Arial"/>
              <a:ea typeface="Arial"/>
              <a:cs typeface="Arial"/>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408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vi-VN" sz="1200" b="0" i="0" u="none" strike="noStrike" cap="none" dirty="0">
                <a:solidFill>
                  <a:schemeClr val="dk1"/>
                </a:solidFill>
                <a:latin typeface="Arial"/>
                <a:cs typeface="Arial"/>
                <a:sym typeface="Calibri"/>
              </a:rPr>
              <a:t>Rất nhiều thông tin khác có thể được tìm thấy trên kho GitHub của chúng tôi.</a:t>
            </a:r>
          </a:p>
          <a:p>
            <a:pPr marL="0" marR="0" lvl="0" indent="0" algn="l" rtl="0">
              <a:spcBef>
                <a:spcPts val="0"/>
              </a:spcBef>
              <a:spcAft>
                <a:spcPts val="0"/>
              </a:spcAft>
              <a:buClr>
                <a:schemeClr val="dk1"/>
              </a:buClr>
              <a:buFont typeface="Calibri"/>
              <a:buNone/>
            </a:pPr>
            <a:endParaRPr lang="vi-VN" sz="1200" b="0" i="0" u="none" strike="noStrike" cap="none" dirty="0">
              <a:solidFill>
                <a:schemeClr val="dk1"/>
              </a:solidFill>
              <a:latin typeface="Arial"/>
              <a:ea typeface="Arial"/>
              <a:cs typeface="Arial"/>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55281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vi-VN" sz="1200" b="0" i="0" u="none" strike="noStrike" cap="none" dirty="0">
                <a:solidFill>
                  <a:schemeClr val="dk1"/>
                </a:solidFill>
                <a:latin typeface="Arial"/>
                <a:cs typeface="Arial"/>
                <a:sym typeface="Calibri"/>
              </a:rPr>
              <a:t>Chúng tôi có phạm vi địa lý quan trọng và ngày càng phát triển cho chương trình đối tác. Hiện nó bao gồm một số vị trí địa lý chiến lược quan trọng, bao gồm Hoa Kỳ, Trung Quốc, Hàn Quốc, Ấn Độ, Nhật Bản, Anh, Đức, Ý, Tây Ban Nha, Thụy Điển và Ireland.</a:t>
            </a:r>
          </a:p>
          <a:p>
            <a:pPr marL="0" marR="0" lvl="0" indent="0" algn="l" rtl="0">
              <a:spcBef>
                <a:spcPts val="0"/>
              </a:spcBef>
              <a:spcAft>
                <a:spcPts val="0"/>
              </a:spcAft>
              <a:buClr>
                <a:schemeClr val="dk1"/>
              </a:buClr>
              <a:buFont typeface="Calibri"/>
              <a:buNone/>
            </a:pPr>
            <a:endParaRPr lang="vi-VN" sz="1200" b="0" i="0" u="none" strike="noStrike" cap="none" dirty="0">
              <a:solidFill>
                <a:schemeClr val="dk1"/>
              </a:solidFill>
              <a:latin typeface="Arial"/>
              <a:ea typeface="Arial"/>
              <a:cs typeface="Arial"/>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409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vi-VN" sz="1200" b="0" i="0" u="none" strike="noStrike" cap="none" dirty="0">
                <a:solidFill>
                  <a:schemeClr val="dk1"/>
                </a:solidFill>
                <a:latin typeface="Arial"/>
                <a:cs typeface="Arial"/>
                <a:sym typeface="Calibri"/>
              </a:rPr>
              <a:t>Chúng tôi có phạm vi địa lý quan trọng và ngày càng phát triển cho chương trình đối tác. Hiện nó bao gồm một số vị trí địa lý chiến lược quan trọng, bao gồm Hoa Kỳ, Trung Quốc, Hàn Quốc, Ấn Độ, Nhật Bản, Anh, Đức, Ý, Tây Ban Nha, Thụy Điển và Ireland.</a:t>
            </a:r>
          </a:p>
          <a:p>
            <a:pPr marL="0" marR="0" lvl="0" indent="0" algn="l" rtl="0">
              <a:spcBef>
                <a:spcPts val="0"/>
              </a:spcBef>
              <a:spcAft>
                <a:spcPts val="0"/>
              </a:spcAft>
              <a:buClr>
                <a:schemeClr val="dk1"/>
              </a:buClr>
              <a:buFont typeface="Calibri"/>
              <a:buNone/>
            </a:pPr>
            <a:endParaRPr lang="vi-VN" sz="1200" b="0" i="0" u="none" strike="noStrike" cap="none" dirty="0">
              <a:solidFill>
                <a:schemeClr val="dk1"/>
              </a:solidFill>
              <a:latin typeface="Arial"/>
              <a:ea typeface="Arial"/>
              <a:cs typeface="Arial"/>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1976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vi-VN" sz="1200" b="0" i="0" u="none" strike="noStrike" cap="none" dirty="0">
                <a:solidFill>
                  <a:schemeClr val="dk1"/>
                </a:solidFill>
                <a:latin typeface="Arial"/>
                <a:cs typeface="Arial"/>
                <a:sym typeface="Calibri"/>
              </a:rPr>
              <a:t>Chúng tôi có phạm vi địa lý quan trọng và ngày càng phát triển cho chương trình đối tác. Hiện nó bao gồm một số vị trí địa lý chiến lược quan trọng, bao gồm Hoa Kỳ, Trung Quốc, Hàn Quốc, Ấn Độ, Nhật Bản, Anh, Đức, Ý, Tây Ban Nha, Thụy Điển và Ireland.</a:t>
            </a:r>
          </a:p>
          <a:p>
            <a:pPr marL="0" marR="0" lvl="0" indent="0" algn="l" rtl="0">
              <a:spcBef>
                <a:spcPts val="0"/>
              </a:spcBef>
              <a:spcAft>
                <a:spcPts val="0"/>
              </a:spcAft>
              <a:buClr>
                <a:schemeClr val="dk1"/>
              </a:buClr>
              <a:buFont typeface="Calibri"/>
              <a:buNone/>
            </a:pPr>
            <a:endParaRPr lang="vi-VN" sz="1200" b="0" i="0" u="none" strike="noStrike" cap="none" dirty="0">
              <a:solidFill>
                <a:schemeClr val="dk1"/>
              </a:solidFill>
              <a:latin typeface="Arial"/>
              <a:ea typeface="Arial"/>
              <a:cs typeface="Arial"/>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5153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vi-VN" sz="1200" b="0" i="0" u="none" strike="noStrike" cap="none" dirty="0">
                <a:solidFill>
                  <a:schemeClr val="dk1"/>
                </a:solidFill>
                <a:latin typeface="Arial"/>
                <a:cs typeface="Arial"/>
                <a:sym typeface="Calibri"/>
              </a:rPr>
              <a:t>Chúng tôi có phạm vi địa lý quan trọng và ngày càng phát triển cho chương trình đối tác. Hiện nó bao gồm một số vị trí địa lý chiến lược quan trọng, bao gồm Hoa Kỳ, Trung Quốc, Hàn Quốc, Ấn Độ, Nhật Bản, Anh, Đức, Ý, Tây Ban Nha, Thụy Điển và Ireland.</a:t>
            </a:r>
          </a:p>
          <a:p>
            <a:pPr marL="0" marR="0" lvl="0" indent="0" algn="l" rtl="0">
              <a:spcBef>
                <a:spcPts val="0"/>
              </a:spcBef>
              <a:spcAft>
                <a:spcPts val="0"/>
              </a:spcAft>
              <a:buClr>
                <a:schemeClr val="dk1"/>
              </a:buClr>
              <a:buFont typeface="Calibri"/>
              <a:buNone/>
            </a:pPr>
            <a:endParaRPr lang="vi-VN" sz="1200" b="0" i="0" u="none" strike="noStrike" cap="none" dirty="0">
              <a:solidFill>
                <a:schemeClr val="dk1"/>
              </a:solidFill>
              <a:latin typeface="Arial"/>
              <a:ea typeface="Arial"/>
              <a:cs typeface="Arial"/>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6836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vi-VN" sz="1200" b="0" i="0" u="none" strike="noStrike" cap="none" dirty="0">
                <a:solidFill>
                  <a:schemeClr val="dk1"/>
                </a:solidFill>
                <a:latin typeface="Arial"/>
                <a:cs typeface="Arial"/>
                <a:sym typeface="Calibri"/>
              </a:rPr>
              <a:t>TUV Sud và PwC đều cung cấp chứng nhận của bên thứ ba trên toàn cầu.</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lang="vi-V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5839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sz="1200" b="0" i="0" u="none" strike="noStrike" cap="none" dirty="0">
                <a:solidFill>
                  <a:schemeClr val="dk1"/>
                </a:solidFill>
                <a:latin typeface="Arial"/>
                <a:cs typeface="Arial"/>
                <a:sym typeface="Calibri"/>
              </a:rPr>
              <a:t>Khi nói đến việc đáp ứng tiêu chuẩn ngành OpenChain về tuân thủ mã nguồn mở, chúng tôi đang thúc đẩy một loạt các lựa chọn đa dạng cho một loạt các bên liên quan của chúng tôi, từ tự chứng nhận đến đánh giá tuân thủ độc lập đến chứng nhận của bên thứ ba. </a:t>
            </a:r>
          </a:p>
          <a:p>
            <a:pPr marL="0" marR="0" lvl="0" indent="0" algn="l" rtl="0">
              <a:lnSpc>
                <a:spcPct val="100000"/>
              </a:lnSpc>
              <a:spcBef>
                <a:spcPts val="0"/>
              </a:spcBef>
              <a:spcAft>
                <a:spcPts val="0"/>
              </a:spcAft>
              <a:buClr>
                <a:schemeClr val="dk1"/>
              </a:buClr>
              <a:buSzPts val="300"/>
              <a:buFont typeface="Calibri"/>
              <a:buNone/>
            </a:pPr>
            <a:endParaRPr lang="vi-VN" sz="1200" b="0" i="0" u="none" strike="noStrike" cap="none" dirty="0">
              <a:solidFill>
                <a:schemeClr val="dk1"/>
              </a:solidFill>
              <a:latin typeface="Arial"/>
              <a:ea typeface="Arial"/>
              <a:cs typeface="Arial"/>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lang="vi-V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0974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sz="1200" b="0" i="0" u="none" strike="noStrike" cap="none">
                <a:solidFill>
                  <a:schemeClr val="dk1"/>
                </a:solidFill>
                <a:latin typeface="Arial"/>
                <a:cs typeface="Arial"/>
                <a:sym typeface="Calibri"/>
              </a:rPr>
              <a:t>Tuân thủ là cốt lõi để tham gia chiến lược hiệu quả với công nghệ nguồn mở. Thật cần thiết để chúng ta có thể bối cảnh hóa điều này một cách hiệu quả cho chuỗi cung ứng của mình. Có nhiều tiêu chuẩn ngành khác nhau đã có từ trước để giúp bối cảnh hóa các giải pháp trong không gian này (OpenChain và SPDX) và có nhiều công cụ hỗ trợ tự động hóa.</a:t>
            </a:r>
          </a:p>
          <a:p>
            <a:pPr marL="0" marR="0" lvl="0" indent="0" algn="l" rtl="0">
              <a:lnSpc>
                <a:spcPct val="100000"/>
              </a:lnSpc>
              <a:spcBef>
                <a:spcPts val="0"/>
              </a:spcBef>
              <a:spcAft>
                <a:spcPts val="0"/>
              </a:spcAft>
              <a:buClr>
                <a:schemeClr val="dk1"/>
              </a:buClr>
              <a:buSzPts val="300"/>
              <a:buFont typeface="Calibri"/>
              <a:buNone/>
            </a:pPr>
            <a:endParaRPr lang="vi-VN" sz="1200" b="0" i="0" u="none" strike="noStrike" cap="none">
              <a:solidFill>
                <a:schemeClr val="dk1"/>
              </a:solidFill>
              <a:latin typeface="Arial"/>
              <a:ea typeface="Arial"/>
              <a:cs typeface="Arial"/>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lang="vi-V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88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sz="1200" b="0" i="0" u="none" strike="noStrike" cap="none" dirty="0">
                <a:solidFill>
                  <a:srgbClr val="00B4C2"/>
                </a:solidFill>
                <a:latin typeface="Arial"/>
                <a:cs typeface="Arial"/>
                <a:sym typeface="Calibri"/>
              </a:rPr>
              <a:t>Điểm quan trọng nhất về cách OpenChain được điều hành liên quan đến việc ai đang điều hành nó. Dự án được điều hành bởi các công ty người dùng cho công ty người dùng. Tất cả những gì chúng tôi làm là phục vụ cho nhu cầu này và nhu cầu được chia sẻ về các giải pháp thực tế, trong thế giới thực để giải quyết việc quản lý mã nguồn mở.</a:t>
            </a:r>
            <a:endParaRPr lang="vi-VN" sz="1200" b="0" i="0" u="none" strike="noStrike" cap="none" dirty="0">
              <a:solidFill>
                <a:schemeClr val="dk1"/>
              </a:solidFill>
              <a:latin typeface="Arial"/>
              <a:ea typeface="Arial"/>
              <a:cs typeface="Arial"/>
              <a:sym typeface="Calibri"/>
            </a:endParaRPr>
          </a:p>
          <a:p>
            <a:pPr marL="0" marR="0" lvl="0" indent="0" algn="l" rtl="0">
              <a:lnSpc>
                <a:spcPct val="100000"/>
              </a:lnSpc>
              <a:spcBef>
                <a:spcPts val="0"/>
              </a:spcBef>
              <a:spcAft>
                <a:spcPts val="0"/>
              </a:spcAft>
              <a:buClr>
                <a:schemeClr val="dk1"/>
              </a:buClr>
              <a:buSzPts val="300"/>
              <a:buFont typeface="Calibri"/>
              <a:buNone/>
            </a:pPr>
            <a:endParaRPr lang="vi-VN" sz="1200" b="0" i="0" u="none" strike="noStrike" cap="none" dirty="0">
              <a:solidFill>
                <a:schemeClr val="dk1"/>
              </a:solidFill>
              <a:latin typeface="Arial"/>
              <a:ea typeface="Arial"/>
              <a:cs typeface="Arial"/>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lang="vi-V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03869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dirty="0">
                <a:solidFill>
                  <a:schemeClr val="bg1">
                    <a:lumMod val="50000"/>
                  </a:schemeClr>
                </a:solidFill>
                <a:latin typeface="Arial"/>
                <a:cs typeface="Arial"/>
              </a:rPr>
              <a:t>Tự chứng nhận là trọng tâm của tiêu chuẩn công nghiệp OpenChain. Các công ty có thể truy cập vào một loạt các câu hỏi có/không để xác định xem họ đã thực hiện các yêu cầu chính của một chương trình tuân thủ chất lượng nguồn mở hay chưa. Bạn có thể xem những câu hỏi này ở đây:</a:t>
            </a:r>
            <a:br/>
            <a:r>
              <a:rPr lang="vi-VN" dirty="0">
                <a:solidFill>
                  <a:schemeClr val="bg1">
                    <a:lumMod val="50000"/>
                  </a:schemeClr>
                </a:solidFill>
                <a:latin typeface="Arial"/>
                <a:cs typeface="Arial"/>
                <a:hlinkClick r:id="rId3"/>
              </a:rPr>
              <a:t>https://certification.openchainproject.org</a:t>
            </a:r>
            <a:r>
              <a:rPr lang="vi-VN">
                <a:latin typeface="Arial"/>
                <a:cs typeface="Arial"/>
              </a:rPr>
              <a:t> </a:t>
            </a:r>
            <a:endParaRPr lang="vi-VN" sz="1200" b="0" i="0" u="none" strike="noStrike" cap="none" dirty="0">
              <a:solidFill>
                <a:schemeClr val="dk1"/>
              </a:solidFill>
              <a:latin typeface="Arial"/>
              <a:ea typeface="Arial"/>
              <a:cs typeface="Arial"/>
              <a:sym typeface="Calibri"/>
            </a:endParaRPr>
          </a:p>
          <a:p>
            <a:pPr marL="0" marR="0" lvl="0" indent="0" algn="l" rtl="0">
              <a:lnSpc>
                <a:spcPct val="100000"/>
              </a:lnSpc>
              <a:spcBef>
                <a:spcPts val="0"/>
              </a:spcBef>
              <a:spcAft>
                <a:spcPts val="0"/>
              </a:spcAft>
              <a:buClr>
                <a:schemeClr val="dk1"/>
              </a:buClr>
              <a:buSzPts val="300"/>
              <a:buFont typeface="Calibri"/>
              <a:buNone/>
            </a:pPr>
            <a:endParaRPr lang="vi-VN" sz="1200" b="0" i="0" u="none" strike="noStrike" cap="none" dirty="0">
              <a:solidFill>
                <a:schemeClr val="dk1"/>
              </a:solidFill>
              <a:latin typeface="Arial"/>
              <a:ea typeface="Arial"/>
              <a:cs typeface="Arial"/>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lang="vi-V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08124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dirty="0">
                <a:solidFill>
                  <a:schemeClr val="bg1">
                    <a:lumMod val="50000"/>
                  </a:schemeClr>
                </a:solidFill>
                <a:latin typeface="Arial"/>
                <a:cs typeface="Arial"/>
              </a:rPr>
              <a:t>Đánh giá Tuân thủ Độc lập hoạt động giống như Đánh giá An toàn Độc lập trong ISO26262. Một bên độc lập như công ty luật, công ty tư vấn hoặc công ty kế toán sẽ xem xét sản phẩm của bản Tự Đánh giá OpenChain và đưa ra hướng dẫn về việc liệu họ có coi sản phẩm đó là hoàn chỉnh hay không.</a:t>
            </a:r>
            <a:endParaRPr lang="vi-VN" sz="1200" b="0" i="0" u="none" strike="noStrike" cap="none" dirty="0">
              <a:solidFill>
                <a:schemeClr val="dk1"/>
              </a:solidFill>
              <a:latin typeface="Arial"/>
              <a:ea typeface="Arial"/>
              <a:cs typeface="Arial"/>
              <a:sym typeface="Calibri"/>
            </a:endParaRPr>
          </a:p>
          <a:p>
            <a:pPr marL="0" marR="0" lvl="0" indent="0" algn="l" rtl="0">
              <a:lnSpc>
                <a:spcPct val="100000"/>
              </a:lnSpc>
              <a:spcBef>
                <a:spcPts val="0"/>
              </a:spcBef>
              <a:spcAft>
                <a:spcPts val="0"/>
              </a:spcAft>
              <a:buClr>
                <a:schemeClr val="dk1"/>
              </a:buClr>
              <a:buSzPts val="300"/>
              <a:buFont typeface="Calibri"/>
              <a:buNone/>
            </a:pPr>
            <a:endParaRPr lang="vi-VN" sz="1200" b="0" i="0" u="none" strike="noStrike" cap="none" dirty="0">
              <a:solidFill>
                <a:schemeClr val="dk1"/>
              </a:solidFill>
              <a:latin typeface="Arial"/>
              <a:ea typeface="Arial"/>
              <a:cs typeface="Arial"/>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lang="vi-V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4420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dirty="0">
                <a:solidFill>
                  <a:schemeClr val="bg1">
                    <a:lumMod val="50000"/>
                  </a:schemeClr>
                </a:solidFill>
                <a:latin typeface="Arial"/>
                <a:cs typeface="Arial"/>
              </a:rPr>
              <a:t>Chứng nhận của Bên thứ ba là một quy trình nhờ đó tổ chức cấp giấy chứng nhận hướng dẫn một công ty thông qua Quy trình Tuân thủ OpenChain. Sau đó, tổ chức chứng nhận sẽ cấp một tài liệu chứng nhận chính thức. Hoạt động này mô tả chính xác đến các hình thức chứng nhận của bên thứ ba được quan sát xung quanh lĩnh vực tự động hóa, cơ sở hạ tầng và các lĩnh vực tương tự.</a:t>
            </a:r>
            <a:endParaRPr lang="vi-VN" sz="1200" b="0" i="0" u="none" strike="noStrike" cap="none" dirty="0">
              <a:solidFill>
                <a:schemeClr val="dk1"/>
              </a:solidFill>
              <a:latin typeface="Arial"/>
              <a:ea typeface="Arial"/>
              <a:cs typeface="Arial"/>
              <a:sym typeface="Calibri"/>
            </a:endParaRPr>
          </a:p>
          <a:p>
            <a:pPr marL="0" marR="0" lvl="0" indent="0" algn="l" rtl="0">
              <a:lnSpc>
                <a:spcPct val="100000"/>
              </a:lnSpc>
              <a:spcBef>
                <a:spcPts val="0"/>
              </a:spcBef>
              <a:spcAft>
                <a:spcPts val="0"/>
              </a:spcAft>
              <a:buClr>
                <a:schemeClr val="dk1"/>
              </a:buClr>
              <a:buSzPts val="300"/>
              <a:buFont typeface="Calibri"/>
              <a:buNone/>
            </a:pPr>
            <a:endParaRPr lang="vi-VN" sz="1200" b="0" i="0" u="none" strike="noStrike" cap="none" dirty="0">
              <a:solidFill>
                <a:schemeClr val="dk1"/>
              </a:solidFill>
              <a:latin typeface="Arial"/>
              <a:ea typeface="Arial"/>
              <a:cs typeface="Arial"/>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lang="vi-V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9956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sz="1200" b="0" i="0" u="none" strike="noStrike" cap="none" dirty="0">
                <a:solidFill>
                  <a:schemeClr val="dk1"/>
                </a:solidFill>
                <a:latin typeface="Arial"/>
                <a:cs typeface="Arial"/>
                <a:sym typeface="Calibri"/>
              </a:rPr>
              <a:t>Vui lòng liên hệ với chúng tôi nếu bạn có bất kỳ nhận xét, câu hỏi hoặc ý tưởng nào để tham gia và cải thiện. </a:t>
            </a:r>
          </a:p>
          <a:p>
            <a:pPr marL="0" marR="0" lvl="0" indent="0" algn="l" rtl="0">
              <a:lnSpc>
                <a:spcPct val="100000"/>
              </a:lnSpc>
              <a:spcBef>
                <a:spcPts val="0"/>
              </a:spcBef>
              <a:spcAft>
                <a:spcPts val="0"/>
              </a:spcAft>
              <a:buClr>
                <a:schemeClr val="dk1"/>
              </a:buClr>
              <a:buSzPts val="300"/>
              <a:buFont typeface="Calibri"/>
              <a:buNone/>
            </a:pPr>
            <a:endParaRPr lang="vi-VN" sz="1200" b="0" i="0" u="none" strike="noStrike" cap="none" dirty="0">
              <a:solidFill>
                <a:schemeClr val="dk1"/>
              </a:solidFill>
              <a:latin typeface="Arial"/>
              <a:ea typeface="Arial"/>
              <a:cs typeface="Arial"/>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23</a:t>
            </a:fld>
            <a:endParaRPr lang="vi-VN" sz="1200" b="0" i="0" u="none" strike="noStrike" cap="none">
              <a:solidFill>
                <a:schemeClr val="dk1"/>
              </a:solidFill>
              <a:latin typeface="Arial"/>
              <a:ea typeface="Arial"/>
              <a:cs typeface="Arial"/>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sz="1200" b="0" i="0" u="none" strike="noStrike" cap="none">
                <a:solidFill>
                  <a:schemeClr val="dk1"/>
                </a:solidFill>
                <a:latin typeface="Arial"/>
                <a:cs typeface="Arial"/>
                <a:sym typeface="Calibri"/>
              </a:rPr>
              <a:t>Điều này xác định bức tranh toàn cảnh, chỉ ra những điểm uốn mà một công ty nên có các quy trình, chính sách hoặc đào tạo.</a:t>
            </a:r>
          </a:p>
          <a:p>
            <a:pPr marL="0" marR="0" lvl="0" indent="0" algn="l" rtl="0">
              <a:lnSpc>
                <a:spcPct val="100000"/>
              </a:lnSpc>
              <a:spcBef>
                <a:spcPts val="0"/>
              </a:spcBef>
              <a:spcAft>
                <a:spcPts val="0"/>
              </a:spcAft>
              <a:buClr>
                <a:schemeClr val="dk1"/>
              </a:buClr>
              <a:buSzPts val="300"/>
              <a:buFont typeface="Calibri"/>
              <a:buNone/>
            </a:pPr>
            <a:endParaRPr lang="vi-VN" sz="1200" b="0" i="0" u="none" strike="noStrike" cap="none">
              <a:solidFill>
                <a:schemeClr val="dk1"/>
              </a:solidFill>
              <a:latin typeface="Arial"/>
              <a:ea typeface="Arial"/>
              <a:cs typeface="Arial"/>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lang="vi-V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758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sz="1200" b="0" i="0" u="none" strike="noStrike" cap="none" dirty="0">
                <a:solidFill>
                  <a:schemeClr val="dk1"/>
                </a:solidFill>
                <a:latin typeface="Arial"/>
                <a:cs typeface="Arial"/>
                <a:sym typeface="Calibri"/>
              </a:rPr>
              <a:t>Các công ty đáp ứng các yêu cầu về Đặc điểm kỹ thuật của OpenChain có thể sử dụng huy hiệu để xác định chương trình Phù hợp với OpenChain của họ và các sản phẩm đã trải qua chương trình này.</a:t>
            </a:r>
          </a:p>
          <a:p>
            <a:pPr marL="0" marR="0" lvl="0" indent="0" algn="l" rtl="0">
              <a:spcBef>
                <a:spcPts val="0"/>
              </a:spcBef>
              <a:spcAft>
                <a:spcPts val="0"/>
              </a:spcAft>
              <a:buClr>
                <a:schemeClr val="dk1"/>
              </a:buClr>
              <a:buSzPts val="300"/>
              <a:buFont typeface="Calibri"/>
              <a:buNone/>
            </a:pPr>
            <a:endParaRPr lang="vi-VN" sz="1200" b="0" i="0" u="none" strike="noStrike" cap="none" dirty="0">
              <a:solidFill>
                <a:schemeClr val="dk1"/>
              </a:solidFill>
              <a:latin typeface="Arial"/>
              <a:ea typeface="Arial"/>
              <a:cs typeface="Arial"/>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vi-VN" sz="1200" b="0" i="0" u="none" strike="noStrike" cap="none" dirty="0">
                <a:solidFill>
                  <a:schemeClr val="dk1"/>
                </a:solidFill>
                <a:latin typeface="Arial"/>
                <a:cs typeface="Arial"/>
                <a:sym typeface="Calibri"/>
              </a:rPr>
              <a:t>Dưới đây là các công ty Thành viên Bạch kim hiện tại trong Dự án OpenChain. </a:t>
            </a:r>
            <a:endParaRPr lang="vi-VN" sz="1200" b="0" i="0" u="none" strike="noStrike" cap="none" dirty="0">
              <a:solidFill>
                <a:schemeClr val="dk1"/>
              </a:solidFill>
              <a:latin typeface="Arial"/>
              <a:ea typeface="Arial"/>
              <a:cs typeface="Arial"/>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6476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sz="1200" b="0" i="0" u="none" strike="noStrike" cap="none" dirty="0">
                <a:solidFill>
                  <a:schemeClr val="dk1"/>
                </a:solidFill>
                <a:latin typeface="Arial"/>
                <a:cs typeface="Arial"/>
                <a:sym typeface="Calibri"/>
              </a:rPr>
              <a:t>Có một số công ty có chương trình Tuân thủ OpenChain được công bố công khai tuân thủ các yêu cầu của ISO 5230. Các công ty này đến từ nhiều ngành khác nhau và đại diện cho nhiều quy mô công ty. Tất nhiên, có rất nhiều chương trình khác đang được Tuân thủ OpenChain hoặc không có chương trình được công bố công khai.</a:t>
            </a:r>
          </a:p>
          <a:p>
            <a:pPr marL="0" marR="0" lvl="0" indent="0" algn="l" rtl="0">
              <a:spcBef>
                <a:spcPts val="0"/>
              </a:spcBef>
              <a:spcAft>
                <a:spcPts val="0"/>
              </a:spcAft>
              <a:buClr>
                <a:schemeClr val="dk1"/>
              </a:buClr>
              <a:buSzPts val="300"/>
              <a:buFont typeface="Calibri"/>
              <a:buNone/>
            </a:pPr>
            <a:endParaRPr lang="vi-VN" sz="1200" b="0" i="0" u="none" strike="noStrike" cap="none" dirty="0">
              <a:solidFill>
                <a:schemeClr val="dk1"/>
              </a:solidFill>
              <a:latin typeface="Arial"/>
              <a:ea typeface="Arial"/>
              <a:cs typeface="Arial"/>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2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sz="1200" b="0" i="0" u="none" strike="noStrike" cap="none" dirty="0">
                <a:solidFill>
                  <a:schemeClr val="dk1"/>
                </a:solidFill>
                <a:latin typeface="Arial"/>
                <a:cs typeface="Arial"/>
                <a:sym typeface="Calibri"/>
              </a:rPr>
              <a:t>Có một số công ty có chương trình Tuân thủ OpenChain được công bố công khai liên quan đến thế hệ đầu tiên của Mô tả OpenChain. Trong khi không tuân thủ các điều khoản cụ thể của ISO 5230, nhưng các công ty này có một vị trí quan trọng trong việc áp dụng.</a:t>
            </a:r>
          </a:p>
          <a:p>
            <a:pPr marL="0" marR="0" lvl="0" indent="0" algn="l" rtl="0">
              <a:spcBef>
                <a:spcPts val="0"/>
              </a:spcBef>
              <a:spcAft>
                <a:spcPts val="0"/>
              </a:spcAft>
              <a:buClr>
                <a:schemeClr val="dk1"/>
              </a:buClr>
              <a:buSzPts val="300"/>
              <a:buFont typeface="Calibri"/>
              <a:buNone/>
            </a:pPr>
            <a:endParaRPr lang="vi-VN" sz="1200" b="0" i="0" u="none" strike="noStrike" cap="none" dirty="0">
              <a:solidFill>
                <a:schemeClr val="dk1"/>
              </a:solidFill>
              <a:latin typeface="Arial"/>
              <a:ea typeface="Arial"/>
              <a:cs typeface="Arial"/>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3426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vi-VN" sz="1200" b="0" i="0" u="none" strike="noStrike" cap="none" dirty="0">
                <a:solidFill>
                  <a:srgbClr val="7F7F7F"/>
                </a:solidFill>
                <a:latin typeface="Arial"/>
                <a:cs typeface="Arial"/>
                <a:sym typeface="Calibri"/>
              </a:rPr>
              <a:t>OpenChain có các nhóm làm việc toàn cầu và khu vực tích cực hỗ trợ việc áp dụng với tài liệu tham khảo và các hoạt động cộng đồng khác. </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lang="vi-V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389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vi-VN" sz="1200" b="0" i="0" u="none" strike="noStrike" cap="none" dirty="0">
                <a:solidFill>
                  <a:schemeClr val="dk1"/>
                </a:solidFill>
                <a:latin typeface="Arial"/>
                <a:cs typeface="Arial"/>
                <a:sym typeface="Calibri"/>
              </a:rPr>
              <a:t>Chúng tôi có một ứng dụng web tự chứng nhận miễn phí với giao diện cho máy tính, máy tính bảng và điện thoại di động. Nó được thiết kế để cho phép bất kỳ công ty nào ở bất kỳ thị trường nào tiến hành “kiểm tra điều kiện chương trình tuân thủ” riêng một cách nhanh chóng và dễ dàng hoặc ghi lại sự tuân thủ với Mô tả của OpenChain.</a:t>
            </a:r>
          </a:p>
          <a:p>
            <a:pPr marL="0" marR="0" lvl="0" indent="0" algn="l" rtl="0">
              <a:lnSpc>
                <a:spcPct val="100000"/>
              </a:lnSpc>
              <a:spcBef>
                <a:spcPts val="0"/>
              </a:spcBef>
              <a:spcAft>
                <a:spcPts val="0"/>
              </a:spcAft>
              <a:buClr>
                <a:schemeClr val="dk1"/>
              </a:buClr>
              <a:buSzPts val="300"/>
              <a:buFont typeface="Calibri"/>
              <a:buNone/>
            </a:pPr>
            <a:endParaRPr lang="vi-VN" sz="1200" b="0" i="0" u="none" strike="noStrike" cap="none" dirty="0">
              <a:solidFill>
                <a:schemeClr val="dk1"/>
              </a:solidFill>
              <a:latin typeface="Arial"/>
              <a:ea typeface="Arial"/>
              <a:cs typeface="Arial"/>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lang="vi-V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37463719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certification.openchainproject.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200" y="3835965"/>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vi-VN" sz="4400" b="0" i="0" u="none" strike="noStrike" cap="none" dirty="0">
                <a:solidFill>
                  <a:srgbClr val="00B4C2"/>
                </a:solidFill>
                <a:latin typeface="Arial"/>
                <a:cs typeface="Arial"/>
                <a:sym typeface="Calibri"/>
              </a:rPr>
              <a:t>Cách </a:t>
            </a:r>
            <a:r>
              <a:rPr lang="vi-VN" sz="4400" dirty="0">
                <a:latin typeface="Arial"/>
                <a:cs typeface="Arial"/>
              </a:rPr>
              <a:t>OpenChain ISO 5230 Hoạt Động</a:t>
            </a:r>
            <a:endParaRPr lang="vi-VN" sz="4400" b="0" i="0" u="none" strike="noStrike" cap="none" dirty="0">
              <a:solidFill>
                <a:srgbClr val="00B4C2"/>
              </a:solidFill>
              <a:latin typeface="Arial"/>
              <a:ea typeface="Arial"/>
              <a:cs typeface="Arial"/>
              <a:sym typeface="Calibri"/>
            </a:endParaRPr>
          </a:p>
        </p:txBody>
      </p:sp>
      <p:pic>
        <p:nvPicPr>
          <p:cNvPr id="3" name="Picture 2" descr="Một bức tranh chứa thức ăn&#10;&#10;Mô tả được tạo tự động">
            <a:extLst>
              <a:ext uri="{FF2B5EF4-FFF2-40B4-BE49-F238E27FC236}">
                <a16:creationId xmlns:a16="http://schemas.microsoft.com/office/drawing/2014/main" id="{3A2304D4-8340-EF4D-85F5-3799BC7BD9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3150" y="860507"/>
            <a:ext cx="4965700" cy="2760593"/>
          </a:xfrm>
          <a:prstGeom prst="rect">
            <a:avLst/>
          </a:prstGeom>
        </p:spPr>
      </p:pic>
    </p:spTree>
    <p:extLst>
      <p:ext uri="{BB962C8B-B14F-4D97-AF65-F5344CB8AC3E}">
        <p14:creationId xmlns:p14="http://schemas.microsoft.com/office/powerpoint/2010/main" val="3894498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10</a:t>
            </a:fld>
            <a:endParaRPr lang="vi-VN" sz="1200" b="0" i="0" u="none" strike="noStrike" cap="none">
              <a:solidFill>
                <a:srgbClr val="898989"/>
              </a:solidFill>
              <a:latin typeface="Arial"/>
              <a:ea typeface="Arial"/>
              <a:cs typeface="Arial"/>
              <a:sym typeface="Calibri"/>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3" y="1245609"/>
            <a:ext cx="5854700" cy="1473200"/>
          </a:xfrm>
          <a:prstGeom prst="rect">
            <a:avLst/>
          </a:prstGeom>
        </p:spPr>
      </p:pic>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vi-VN">
                <a:latin typeface="Arial"/>
                <a:cs typeface="Arial"/>
              </a:rPr>
              <a:t>Tài liệu Tham khảo Toàn diện</a:t>
            </a:r>
          </a:p>
        </p:txBody>
      </p:sp>
      <p:pic>
        <p:nvPicPr>
          <p:cNvPr id="12" name="Picture 11">
            <a:extLst>
              <a:ext uri="{FF2B5EF4-FFF2-40B4-BE49-F238E27FC236}">
                <a16:creationId xmlns:a16="http://schemas.microsoft.com/office/drawing/2014/main" id="{5393B576-DBDB-2043-AF61-7FC5F1DC39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34" y="1393907"/>
            <a:ext cx="2900805" cy="3773405"/>
          </a:xfrm>
          <a:prstGeom prst="rect">
            <a:avLst/>
          </a:prstGeom>
        </p:spPr>
      </p:pic>
      <p:pic>
        <p:nvPicPr>
          <p:cNvPr id="6" name="Picture 5" descr="Ảnh chụp màn hình của một bài đăng trên mạng xã hội&#10;&#10;Mô tả được tạo tự động">
            <a:extLst>
              <a:ext uri="{FF2B5EF4-FFF2-40B4-BE49-F238E27FC236}">
                <a16:creationId xmlns:a16="http://schemas.microsoft.com/office/drawing/2014/main" id="{1D815F80-DD81-7E4B-AE6A-F7E82C670D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96691" y="2273731"/>
            <a:ext cx="2900805" cy="3762820"/>
          </a:xfrm>
          <a:prstGeom prst="rect">
            <a:avLst/>
          </a:prstGeom>
        </p:spPr>
      </p:pic>
      <p:pic>
        <p:nvPicPr>
          <p:cNvPr id="10" name="Picture 9">
            <a:extLst>
              <a:ext uri="{FF2B5EF4-FFF2-40B4-BE49-F238E27FC236}">
                <a16:creationId xmlns:a16="http://schemas.microsoft.com/office/drawing/2014/main" id="{E491C750-E5F6-7440-9423-345036F5138F}"/>
              </a:ext>
            </a:extLst>
          </p:cNvPr>
          <p:cNvPicPr>
            <a:picLocks noChangeAspect="1"/>
          </p:cNvPicPr>
          <p:nvPr/>
        </p:nvPicPr>
        <p:blipFill>
          <a:blip r:embed="rId6"/>
          <a:stretch>
            <a:fillRect/>
          </a:stretch>
        </p:blipFill>
        <p:spPr>
          <a:xfrm>
            <a:off x="3906250" y="2931726"/>
            <a:ext cx="2900806" cy="3626007"/>
          </a:xfrm>
          <a:prstGeom prst="rect">
            <a:avLst/>
          </a:prstGeom>
        </p:spPr>
      </p:pic>
      <p:pic>
        <p:nvPicPr>
          <p:cNvPr id="14" name="Picture 13">
            <a:extLst>
              <a:ext uri="{FF2B5EF4-FFF2-40B4-BE49-F238E27FC236}">
                <a16:creationId xmlns:a16="http://schemas.microsoft.com/office/drawing/2014/main" id="{92B0138E-5ED6-F945-8DA0-4D491CAB73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7055" y="3249538"/>
            <a:ext cx="5165253" cy="2986162"/>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8"/>
          <a:stretch>
            <a:fillRect/>
          </a:stretch>
        </p:blipFill>
        <p:spPr>
          <a:xfrm>
            <a:off x="8261806"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061853" y="2973875"/>
            <a:ext cx="3130147" cy="876524"/>
          </a:xfrm>
          <a:prstGeom prst="rect">
            <a:avLst/>
          </a:prstGeom>
        </p:spPr>
      </p:pic>
    </p:spTree>
    <p:extLst>
      <p:ext uri="{BB962C8B-B14F-4D97-AF65-F5344CB8AC3E}">
        <p14:creationId xmlns:p14="http://schemas.microsoft.com/office/powerpoint/2010/main" val="333314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11</a:t>
            </a:fld>
            <a:endParaRPr lang="vi-VN" sz="1200" b="0" i="0" u="none" strike="noStrike" cap="none">
              <a:solidFill>
                <a:srgbClr val="898989"/>
              </a:solidFill>
              <a:latin typeface="Arial"/>
              <a:ea typeface="Arial"/>
              <a:cs typeface="Arial"/>
              <a:sym typeface="Calibri"/>
            </a:endParaRPr>
          </a:p>
        </p:txBody>
      </p:sp>
      <p:pic>
        <p:nvPicPr>
          <p:cNvPr id="3" name="Picture 2" descr="Ảnh chụp màn hình của một bài đăng trên mạng xã hội&#10;&#10;Mô tả được tạo tự động">
            <a:extLst>
              <a:ext uri="{FF2B5EF4-FFF2-40B4-BE49-F238E27FC236}">
                <a16:creationId xmlns:a16="http://schemas.microsoft.com/office/drawing/2014/main" id="{A1374F05-9044-C24A-9534-1BBDCCB846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7862" y="128016"/>
            <a:ext cx="5598842" cy="5468112"/>
          </a:xfrm>
          <a:prstGeom prst="rect">
            <a:avLst/>
          </a:prstGeom>
        </p:spPr>
      </p:pic>
      <p:pic>
        <p:nvPicPr>
          <p:cNvPr id="5" name="Picture 4" descr="Ảnh chụp màn hình điện thoại di động&#10;&#10;Mô tả được tạo tự động">
            <a:extLst>
              <a:ext uri="{FF2B5EF4-FFF2-40B4-BE49-F238E27FC236}">
                <a16:creationId xmlns:a16="http://schemas.microsoft.com/office/drawing/2014/main" id="{3C2E6AA3-79CB-3743-9BAD-EE90C046C6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4830" y="1900784"/>
            <a:ext cx="4619045" cy="4700016"/>
          </a:xfrm>
          <a:prstGeom prst="rect">
            <a:avLst/>
          </a:prstGeom>
        </p:spPr>
      </p:pic>
    </p:spTree>
    <p:extLst>
      <p:ext uri="{BB962C8B-B14F-4D97-AF65-F5344CB8AC3E}">
        <p14:creationId xmlns:p14="http://schemas.microsoft.com/office/powerpoint/2010/main" val="106598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12</a:t>
            </a:fld>
            <a:endParaRPr lang="vi-VN" sz="1200" b="0" i="0" u="none" strike="noStrike" cap="none">
              <a:solidFill>
                <a:srgbClr val="898989"/>
              </a:solidFill>
              <a:latin typeface="Arial"/>
              <a:ea typeface="Arial"/>
              <a:cs typeface="Arial"/>
              <a:sym typeface="Calibri"/>
            </a:endParaRPr>
          </a:p>
        </p:txBody>
      </p:sp>
      <p:pic>
        <p:nvPicPr>
          <p:cNvPr id="4" name="Picture 3" descr="Ảnh chụp màn hình điện thoại di động&#10;&#10;Mô tả được tạo tự động">
            <a:extLst>
              <a:ext uri="{FF2B5EF4-FFF2-40B4-BE49-F238E27FC236}">
                <a16:creationId xmlns:a16="http://schemas.microsoft.com/office/drawing/2014/main" id="{F9BCFC52-D838-0B49-B088-A47888E57E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8620" y="167020"/>
            <a:ext cx="9354759" cy="6523960"/>
          </a:xfrm>
          <a:prstGeom prst="rect">
            <a:avLst/>
          </a:prstGeom>
        </p:spPr>
      </p:pic>
    </p:spTree>
    <p:extLst>
      <p:ext uri="{BB962C8B-B14F-4D97-AF65-F5344CB8AC3E}">
        <p14:creationId xmlns:p14="http://schemas.microsoft.com/office/powerpoint/2010/main" val="1732416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vi-VN" sz="4000" dirty="0">
                <a:latin typeface="Arial"/>
                <a:cs typeface="Arial"/>
              </a:rPr>
              <a:t>Chương trình Đối tác - Vị Trí Địa lý Toàn cầu</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13</a:t>
            </a:fld>
            <a:endParaRPr lang="vi-VN" sz="1200" b="0" i="0" u="none" strike="noStrike" cap="none">
              <a:solidFill>
                <a:srgbClr val="898989"/>
              </a:solidFill>
              <a:latin typeface="Arial"/>
              <a:ea typeface="Arial"/>
              <a:cs typeface="Arial"/>
              <a:sym typeface="Calibri"/>
            </a:endParaRPr>
          </a:p>
        </p:txBody>
      </p:sp>
      <p:pic>
        <p:nvPicPr>
          <p:cNvPr id="6" name="Picture 5" descr="Bản đồ thế giới&#10;&#10;Mô tả được tạo tự động với độ tin cậy trung bình">
            <a:extLst>
              <a:ext uri="{FF2B5EF4-FFF2-40B4-BE49-F238E27FC236}">
                <a16:creationId xmlns:a16="http://schemas.microsoft.com/office/drawing/2014/main" id="{43602DF7-65B6-C343-BD1D-B455683A5DD9}"/>
              </a:ext>
            </a:extLst>
          </p:cNvPr>
          <p:cNvPicPr>
            <a:picLocks noChangeAspect="1"/>
          </p:cNvPicPr>
          <p:nvPr/>
        </p:nvPicPr>
        <p:blipFill>
          <a:blip r:embed="rId3"/>
          <a:stretch>
            <a:fillRect/>
          </a:stretch>
        </p:blipFill>
        <p:spPr>
          <a:xfrm>
            <a:off x="616031" y="1784350"/>
            <a:ext cx="10959938" cy="3732530"/>
          </a:xfrm>
          <a:prstGeom prst="rect">
            <a:avLst/>
          </a:prstGeom>
        </p:spPr>
      </p:pic>
    </p:spTree>
    <p:extLst>
      <p:ext uri="{BB962C8B-B14F-4D97-AF65-F5344CB8AC3E}">
        <p14:creationId xmlns:p14="http://schemas.microsoft.com/office/powerpoint/2010/main" val="251321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14</a:t>
            </a:fld>
            <a:endParaRPr lang="vi-VN" sz="1200" b="0" i="0" u="none" strike="noStrike" cap="none">
              <a:solidFill>
                <a:srgbClr val="898989"/>
              </a:solidFill>
              <a:latin typeface="Arial"/>
              <a:ea typeface="Arial"/>
              <a:cs typeface="Arial"/>
              <a:sym typeface="Calibri"/>
            </a:endParaRPr>
          </a:p>
        </p:txBody>
      </p:sp>
      <p:pic>
        <p:nvPicPr>
          <p:cNvPr id="4" name="Picture 3" descr="Giao diện người dùng đồ họa, ứng dụng&#10;&#10;Mô tả được tạo tự động">
            <a:extLst>
              <a:ext uri="{FF2B5EF4-FFF2-40B4-BE49-F238E27FC236}">
                <a16:creationId xmlns:a16="http://schemas.microsoft.com/office/drawing/2014/main" id="{9D4AF30F-CDC2-2C4F-9B60-4EF161425D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125" y="0"/>
            <a:ext cx="10306230" cy="6701360"/>
          </a:xfrm>
          <a:prstGeom prst="rect">
            <a:avLst/>
          </a:prstGeom>
        </p:spPr>
      </p:pic>
      <p:sp>
        <p:nvSpPr>
          <p:cNvPr id="5" name="TextBox 4">
            <a:extLst>
              <a:ext uri="{FF2B5EF4-FFF2-40B4-BE49-F238E27FC236}">
                <a16:creationId xmlns:a16="http://schemas.microsoft.com/office/drawing/2014/main" id="{328F5014-7416-664A-98F6-291B26C71D84}"/>
              </a:ext>
            </a:extLst>
          </p:cNvPr>
          <p:cNvSpPr txBox="1"/>
          <p:nvPr/>
        </p:nvSpPr>
        <p:spPr>
          <a:xfrm>
            <a:off x="1017431" y="57703"/>
            <a:ext cx="10045521" cy="523220"/>
          </a:xfrm>
          <a:prstGeom prst="rect">
            <a:avLst/>
          </a:prstGeom>
          <a:solidFill>
            <a:schemeClr val="bg1"/>
          </a:solidFill>
        </p:spPr>
        <p:txBody>
          <a:bodyPr wrap="square" rtlCol="0">
            <a:spAutoFit/>
          </a:bodyPr>
          <a:lstStyle/>
          <a:p>
            <a:pPr algn="ctr"/>
            <a:r>
              <a:rPr lang="vi-VN" sz="2800" b="1">
                <a:solidFill>
                  <a:schemeClr val="tx1"/>
                </a:solidFill>
              </a:rPr>
              <a:t>Công ty luật</a:t>
            </a:r>
            <a:endParaRPr lang="fr-FR" sz="2800" b="1" dirty="0">
              <a:solidFill>
                <a:schemeClr val="tx1"/>
              </a:solidFill>
            </a:endParaRPr>
          </a:p>
        </p:txBody>
      </p:sp>
    </p:spTree>
    <p:extLst>
      <p:ext uri="{BB962C8B-B14F-4D97-AF65-F5344CB8AC3E}">
        <p14:creationId xmlns:p14="http://schemas.microsoft.com/office/powerpoint/2010/main" val="2338280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15</a:t>
            </a:fld>
            <a:endParaRPr lang="vi-VN" sz="1200" b="0" i="0" u="none" strike="noStrike" cap="none">
              <a:solidFill>
                <a:srgbClr val="898989"/>
              </a:solidFill>
              <a:latin typeface="Arial"/>
              <a:ea typeface="Arial"/>
              <a:cs typeface="Arial"/>
              <a:sym typeface="Calibri"/>
            </a:endParaRPr>
          </a:p>
        </p:txBody>
      </p:sp>
      <p:pic>
        <p:nvPicPr>
          <p:cNvPr id="3" name="Picture 2" descr="Logo, tên công ty&#10;&#10;Mô tả được tạo tự động">
            <a:extLst>
              <a:ext uri="{FF2B5EF4-FFF2-40B4-BE49-F238E27FC236}">
                <a16:creationId xmlns:a16="http://schemas.microsoft.com/office/drawing/2014/main" id="{21C11A2D-8D17-E145-B4A8-B26744A971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8091" y="158185"/>
            <a:ext cx="7890784" cy="6541629"/>
          </a:xfrm>
          <a:prstGeom prst="rect">
            <a:avLst/>
          </a:prstGeom>
        </p:spPr>
      </p:pic>
      <p:sp>
        <p:nvSpPr>
          <p:cNvPr id="4" name="TextBox 3">
            <a:extLst>
              <a:ext uri="{FF2B5EF4-FFF2-40B4-BE49-F238E27FC236}">
                <a16:creationId xmlns:a16="http://schemas.microsoft.com/office/drawing/2014/main" id="{E7890989-EDBB-4441-B3F9-A6B5EC5ED74C}"/>
              </a:ext>
            </a:extLst>
          </p:cNvPr>
          <p:cNvSpPr txBox="1"/>
          <p:nvPr/>
        </p:nvSpPr>
        <p:spPr>
          <a:xfrm>
            <a:off x="1017431" y="70582"/>
            <a:ext cx="10045521" cy="523220"/>
          </a:xfrm>
          <a:prstGeom prst="rect">
            <a:avLst/>
          </a:prstGeom>
          <a:solidFill>
            <a:schemeClr val="bg1"/>
          </a:solidFill>
        </p:spPr>
        <p:txBody>
          <a:bodyPr wrap="square" rtlCol="0">
            <a:spAutoFit/>
          </a:bodyPr>
          <a:lstStyle/>
          <a:p>
            <a:pPr algn="ctr"/>
            <a:r>
              <a:rPr lang="vi-VN" sz="2800" b="1">
                <a:solidFill>
                  <a:schemeClr val="tx1"/>
                </a:solidFill>
              </a:rPr>
              <a:t>Nhà cung cấp dịch vụ</a:t>
            </a:r>
            <a:endParaRPr lang="fr-FR" sz="2800" b="1" dirty="0">
              <a:solidFill>
                <a:schemeClr val="tx1"/>
              </a:solidFill>
            </a:endParaRPr>
          </a:p>
        </p:txBody>
      </p:sp>
    </p:spTree>
    <p:extLst>
      <p:ext uri="{BB962C8B-B14F-4D97-AF65-F5344CB8AC3E}">
        <p14:creationId xmlns:p14="http://schemas.microsoft.com/office/powerpoint/2010/main" val="225142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16</a:t>
            </a:fld>
            <a:endParaRPr lang="vi-VN" sz="1200" b="0" i="0" u="none" strike="noStrike" cap="none">
              <a:solidFill>
                <a:srgbClr val="898989"/>
              </a:solidFill>
              <a:latin typeface="Arial"/>
              <a:ea typeface="Arial"/>
              <a:cs typeface="Arial"/>
              <a:sym typeface="Calibri"/>
            </a:endParaRPr>
          </a:p>
        </p:txBody>
      </p:sp>
      <p:pic>
        <p:nvPicPr>
          <p:cNvPr id="8" name="Picture 7" descr="Giao diện người dùng đồ họa, ứng dụng&#10;&#10;Mô tả được tạo tự động">
            <a:extLst>
              <a:ext uri="{FF2B5EF4-FFF2-40B4-BE49-F238E27FC236}">
                <a16:creationId xmlns:a16="http://schemas.microsoft.com/office/drawing/2014/main" id="{0210CA2E-CC5D-B14B-8B8D-C0901AAE1B36}"/>
              </a:ext>
            </a:extLst>
          </p:cNvPr>
          <p:cNvPicPr>
            <a:picLocks noChangeAspect="1"/>
          </p:cNvPicPr>
          <p:nvPr/>
        </p:nvPicPr>
        <p:blipFill>
          <a:blip r:embed="rId3"/>
          <a:stretch>
            <a:fillRect/>
          </a:stretch>
        </p:blipFill>
        <p:spPr>
          <a:xfrm>
            <a:off x="2755900" y="279400"/>
            <a:ext cx="6680200" cy="6299200"/>
          </a:xfrm>
          <a:prstGeom prst="rect">
            <a:avLst/>
          </a:prstGeom>
        </p:spPr>
      </p:pic>
      <p:pic>
        <p:nvPicPr>
          <p:cNvPr id="3" name="Picture 2" descr="Văn bản&#10;&#10;Mô tả được tạo tự động với độ tin cậy thấp">
            <a:extLst>
              <a:ext uri="{FF2B5EF4-FFF2-40B4-BE49-F238E27FC236}">
                <a16:creationId xmlns:a16="http://schemas.microsoft.com/office/drawing/2014/main" id="{49DEEA5D-0E29-A74C-9065-0E659B41A75A}"/>
              </a:ext>
            </a:extLst>
          </p:cNvPr>
          <p:cNvPicPr>
            <a:picLocks noChangeAspect="1"/>
          </p:cNvPicPr>
          <p:nvPr/>
        </p:nvPicPr>
        <p:blipFill>
          <a:blip r:embed="rId4"/>
          <a:stretch>
            <a:fillRect/>
          </a:stretch>
        </p:blipFill>
        <p:spPr>
          <a:xfrm>
            <a:off x="1612900" y="279400"/>
            <a:ext cx="8966200" cy="1981200"/>
          </a:xfrm>
          <a:prstGeom prst="rect">
            <a:avLst/>
          </a:prstGeom>
        </p:spPr>
      </p:pic>
      <p:sp>
        <p:nvSpPr>
          <p:cNvPr id="5" name="TextBox 4">
            <a:extLst>
              <a:ext uri="{FF2B5EF4-FFF2-40B4-BE49-F238E27FC236}">
                <a16:creationId xmlns:a16="http://schemas.microsoft.com/office/drawing/2014/main" id="{AA4B6B8E-378C-BA4C-B4AE-C75237892916}"/>
              </a:ext>
            </a:extLst>
          </p:cNvPr>
          <p:cNvSpPr txBox="1"/>
          <p:nvPr/>
        </p:nvSpPr>
        <p:spPr>
          <a:xfrm>
            <a:off x="1017431" y="83461"/>
            <a:ext cx="10045521" cy="523220"/>
          </a:xfrm>
          <a:prstGeom prst="rect">
            <a:avLst/>
          </a:prstGeom>
          <a:solidFill>
            <a:schemeClr val="bg1"/>
          </a:solidFill>
        </p:spPr>
        <p:txBody>
          <a:bodyPr wrap="square" rtlCol="0">
            <a:spAutoFit/>
          </a:bodyPr>
          <a:lstStyle/>
          <a:p>
            <a:pPr algn="ctr"/>
            <a:r>
              <a:rPr lang="vi-VN" sz="2800" b="1">
                <a:solidFill>
                  <a:schemeClr val="tx1"/>
                </a:solidFill>
              </a:rPr>
              <a:t>Nhà thầu</a:t>
            </a:r>
            <a:endParaRPr lang="fr-FR" sz="2800" b="1" dirty="0">
              <a:solidFill>
                <a:schemeClr val="tx1"/>
              </a:solidFill>
            </a:endParaRPr>
          </a:p>
        </p:txBody>
      </p:sp>
    </p:spTree>
    <p:extLst>
      <p:ext uri="{BB962C8B-B14F-4D97-AF65-F5344CB8AC3E}">
        <p14:creationId xmlns:p14="http://schemas.microsoft.com/office/powerpoint/2010/main" val="170135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5" name="Picture 4" descr="Một bức tranh có cây, thiên nhiên&#10;&#10;Mô tả được tạo tự động">
            <a:extLst>
              <a:ext uri="{FF2B5EF4-FFF2-40B4-BE49-F238E27FC236}">
                <a16:creationId xmlns:a16="http://schemas.microsoft.com/office/drawing/2014/main" id="{5CD0C5C8-7ADB-FE4E-98D8-C10B627D5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0570" y="3050240"/>
            <a:ext cx="7310855" cy="3464861"/>
          </a:xfrm>
          <a:prstGeom prst="rect">
            <a:avLst/>
          </a:prstGeom>
        </p:spPr>
      </p:pic>
      <p:pic>
        <p:nvPicPr>
          <p:cNvPr id="11" name="Picture 10" descr="Biểu đồ, biểu đồ cột&#10;&#10;Mô tả được tạo tự động">
            <a:extLst>
              <a:ext uri="{FF2B5EF4-FFF2-40B4-BE49-F238E27FC236}">
                <a16:creationId xmlns:a16="http://schemas.microsoft.com/office/drawing/2014/main" id="{F5CDEA9B-7F25-F040-B3C1-5B29845F5D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17490" y="342899"/>
            <a:ext cx="4957013" cy="2261755"/>
          </a:xfrm>
          <a:prstGeom prst="rect">
            <a:avLst/>
          </a:prstGeom>
        </p:spPr>
      </p:pic>
      <p:sp>
        <p:nvSpPr>
          <p:cNvPr id="4" name="TextBox 3">
            <a:extLst>
              <a:ext uri="{FF2B5EF4-FFF2-40B4-BE49-F238E27FC236}">
                <a16:creationId xmlns:a16="http://schemas.microsoft.com/office/drawing/2014/main" id="{9E7201E8-8290-CC4D-BC5B-326E21C0BCAA}"/>
              </a:ext>
            </a:extLst>
          </p:cNvPr>
          <p:cNvSpPr txBox="1"/>
          <p:nvPr/>
        </p:nvSpPr>
        <p:spPr>
          <a:xfrm>
            <a:off x="1017431" y="147856"/>
            <a:ext cx="10045521" cy="523220"/>
          </a:xfrm>
          <a:prstGeom prst="rect">
            <a:avLst/>
          </a:prstGeom>
          <a:solidFill>
            <a:schemeClr val="bg1"/>
          </a:solidFill>
        </p:spPr>
        <p:txBody>
          <a:bodyPr wrap="square" rtlCol="0">
            <a:spAutoFit/>
          </a:bodyPr>
          <a:lstStyle/>
          <a:p>
            <a:pPr algn="ctr"/>
            <a:r>
              <a:rPr lang="vi-VN" sz="2800" b="1">
                <a:solidFill>
                  <a:schemeClr val="tx1"/>
                </a:solidFill>
              </a:rPr>
              <a:t>Đơn vị chứng nhận bên thứ ba</a:t>
            </a:r>
            <a:endParaRPr lang="fr-FR" sz="2800" b="1" dirty="0">
              <a:solidFill>
                <a:schemeClr val="tx1"/>
              </a:solidFill>
            </a:endParaRPr>
          </a:p>
        </p:txBody>
      </p:sp>
    </p:spTree>
    <p:extLst>
      <p:ext uri="{BB962C8B-B14F-4D97-AF65-F5344CB8AC3E}">
        <p14:creationId xmlns:p14="http://schemas.microsoft.com/office/powerpoint/2010/main" val="705930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876609"/>
            <a:ext cx="10515600" cy="213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vi-VN" b="1" dirty="0">
                <a:solidFill>
                  <a:schemeClr val="bg1">
                    <a:lumMod val="50000"/>
                  </a:schemeClr>
                </a:solidFill>
                <a:latin typeface="Arial"/>
                <a:cs typeface="Arial"/>
              </a:rPr>
              <a:t>Tiêu chuẩn OpenChain có thể được đáp ứng bởi:</a:t>
            </a:r>
            <a:br>
              <a:rPr dirty="0"/>
            </a:br>
            <a:br>
              <a:rPr dirty="0"/>
            </a:br>
            <a:r>
              <a:rPr lang="vi-VN" dirty="0">
                <a:latin typeface="Arial"/>
                <a:cs typeface="Arial"/>
              </a:rPr>
              <a:t>Tự chứng nhận</a:t>
            </a:r>
            <a:br>
              <a:rPr dirty="0"/>
            </a:br>
            <a:br>
              <a:rPr dirty="0"/>
            </a:br>
            <a:r>
              <a:rPr lang="vi-VN" dirty="0">
                <a:latin typeface="Arial"/>
                <a:cs typeface="Arial"/>
              </a:rPr>
              <a:t>Đánh giá Sự tuân thủ Độc lập</a:t>
            </a:r>
            <a:br>
              <a:rPr dirty="0"/>
            </a:br>
            <a:br>
              <a:rPr dirty="0"/>
            </a:br>
            <a:r>
              <a:rPr lang="vi-VN" dirty="0">
                <a:latin typeface="Arial"/>
                <a:cs typeface="Arial"/>
              </a:rPr>
              <a:t>Chứng nhận của Bên thứ ba</a:t>
            </a:r>
            <a:endParaRPr lang="vi-VN" sz="3600" b="0" i="0" u="none" strike="noStrike" cap="none" dirty="0">
              <a:solidFill>
                <a:schemeClr val="bg1">
                  <a:lumMod val="50000"/>
                </a:schemeClr>
              </a:solidFill>
              <a:latin typeface="Arial"/>
              <a:ea typeface="Arial"/>
              <a:cs typeface="Arial"/>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vi-VN" sz="4400" dirty="0">
                <a:latin typeface="Arial"/>
                <a:cs typeface="Arial"/>
              </a:rPr>
              <a:t>Quyền Tự do Lựa chọn cho Khách hàng và Nhà cung cấp</a:t>
            </a:r>
            <a:endParaRPr lang="vi-VN" sz="4400" dirty="0"/>
          </a:p>
        </p:txBody>
      </p:sp>
    </p:spTree>
    <p:extLst>
      <p:ext uri="{BB962C8B-B14F-4D97-AF65-F5344CB8AC3E}">
        <p14:creationId xmlns:p14="http://schemas.microsoft.com/office/powerpoint/2010/main" val="3419136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4" name="図 14">
            <a:extLst>
              <a:ext uri="{FF2B5EF4-FFF2-40B4-BE49-F238E27FC236}">
                <a16:creationId xmlns:a16="http://schemas.microsoft.com/office/drawing/2014/main" id="{2832A84E-602C-384E-9787-3FF6AB08D5E8}"/>
              </a:ext>
            </a:extLst>
          </p:cNvPr>
          <p:cNvPicPr>
            <a:picLocks noChangeAspect="1"/>
          </p:cNvPicPr>
          <p:nvPr/>
        </p:nvPicPr>
        <p:blipFill>
          <a:blip r:embed="rId3"/>
          <a:stretch>
            <a:fillRect/>
          </a:stretch>
        </p:blipFill>
        <p:spPr>
          <a:xfrm>
            <a:off x="6353298" y="2584388"/>
            <a:ext cx="787830" cy="986030"/>
          </a:xfrm>
          <a:prstGeom prst="rect">
            <a:avLst/>
          </a:prstGeom>
        </p:spPr>
      </p:pic>
      <p:sp>
        <p:nvSpPr>
          <p:cNvPr id="18" name="TextBox 17">
            <a:extLst>
              <a:ext uri="{FF2B5EF4-FFF2-40B4-BE49-F238E27FC236}">
                <a16:creationId xmlns:a16="http://schemas.microsoft.com/office/drawing/2014/main" id="{5351CE73-9862-BF41-88CB-618BF07A85C4}"/>
              </a:ext>
            </a:extLst>
          </p:cNvPr>
          <p:cNvSpPr txBox="1"/>
          <p:nvPr/>
        </p:nvSpPr>
        <p:spPr>
          <a:xfrm>
            <a:off x="7563819" y="6030315"/>
            <a:ext cx="3850930" cy="600164"/>
          </a:xfrm>
          <a:prstGeom prst="rect">
            <a:avLst/>
          </a:prstGeom>
          <a:noFill/>
        </p:spPr>
        <p:txBody>
          <a:bodyPr wrap="square" lIns="91440" tIns="45720" rIns="91440" bIns="45720" rtlCol="0" anchor="t">
            <a:spAutoFit/>
          </a:bodyPr>
          <a:lstStyle/>
          <a:p>
            <a:r>
              <a:rPr lang="vi-VN" sz="1100" i="1" dirty="0">
                <a:latin typeface="Arial"/>
                <a:cs typeface="Arial"/>
              </a:rPr>
              <a:t>Các Dự án Và Công cụ được Trích dẫn chỉ Để Tham khảo.</a:t>
            </a:r>
            <a:br/>
            <a:r>
              <a:rPr lang="vi-VN" sz="1100" i="1" dirty="0">
                <a:latin typeface="Arial"/>
                <a:cs typeface="Arial"/>
              </a:rPr>
              <a:t>OpenChain ISO 5230:2020 không mang tính quy định về các lựa chọn triển khai quy trình.</a:t>
            </a:r>
            <a:endParaRPr lang="vi-VN" sz="1100" i="1" dirty="0"/>
          </a:p>
        </p:txBody>
      </p:sp>
      <p:sp>
        <p:nvSpPr>
          <p:cNvPr id="2" name="Google Shape;285;p35">
            <a:extLst>
              <a:ext uri="{FF2B5EF4-FFF2-40B4-BE49-F238E27FC236}">
                <a16:creationId xmlns:a16="http://schemas.microsoft.com/office/drawing/2014/main" id="{C366D37C-CCAF-4D68-A9CF-8A3C4F4C126B}"/>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r>
              <a:rPr lang="vi-VN" sz="4200" dirty="0">
                <a:latin typeface="Arial"/>
                <a:cs typeface="Arial"/>
              </a:rPr>
              <a:t>Tuân thủ Chất lượng Khung OpenChain</a:t>
            </a:r>
            <a:endParaRPr lang="vi-VN" dirty="0"/>
          </a:p>
        </p:txBody>
      </p:sp>
      <p:pic>
        <p:nvPicPr>
          <p:cNvPr id="15" name="Picture 15" descr="Một bức tranh có đèn&#10;&#10;Mô tả được tạo tự động">
            <a:extLst>
              <a:ext uri="{FF2B5EF4-FFF2-40B4-BE49-F238E27FC236}">
                <a16:creationId xmlns:a16="http://schemas.microsoft.com/office/drawing/2014/main" id="{BF8130C9-6273-4C0F-814A-D20B0F53EBCC}"/>
              </a:ext>
            </a:extLst>
          </p:cNvPr>
          <p:cNvPicPr>
            <a:picLocks noChangeAspect="1"/>
          </p:cNvPicPr>
          <p:nvPr/>
        </p:nvPicPr>
        <p:blipFill>
          <a:blip r:embed="rId4"/>
          <a:stretch>
            <a:fillRect/>
          </a:stretch>
        </p:blipFill>
        <p:spPr>
          <a:xfrm>
            <a:off x="4916550" y="1981061"/>
            <a:ext cx="787830" cy="4135959"/>
          </a:xfrm>
          <a:prstGeom prst="rect">
            <a:avLst/>
          </a:prstGeom>
        </p:spPr>
      </p:pic>
      <p:pic>
        <p:nvPicPr>
          <p:cNvPr id="8" name="Picture 7" descr="Một bức tranh chứa thức ăn&#10;&#10;Mô tả được tạo tự động">
            <a:extLst>
              <a:ext uri="{FF2B5EF4-FFF2-40B4-BE49-F238E27FC236}">
                <a16:creationId xmlns:a16="http://schemas.microsoft.com/office/drawing/2014/main" id="{59984ACE-EFC8-324D-A0A9-2201A50BBC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63" y="1933619"/>
            <a:ext cx="1424773" cy="792077"/>
          </a:xfrm>
          <a:prstGeom prst="rect">
            <a:avLst/>
          </a:prstGeom>
        </p:spPr>
      </p:pic>
      <p:pic>
        <p:nvPicPr>
          <p:cNvPr id="16" name="Picture 16">
            <a:extLst>
              <a:ext uri="{FF2B5EF4-FFF2-40B4-BE49-F238E27FC236}">
                <a16:creationId xmlns:a16="http://schemas.microsoft.com/office/drawing/2014/main" id="{D63151AE-4571-4EBE-9417-5402E15B5700}"/>
              </a:ext>
            </a:extLst>
          </p:cNvPr>
          <p:cNvPicPr>
            <a:picLocks noChangeAspect="1"/>
          </p:cNvPicPr>
          <p:nvPr/>
        </p:nvPicPr>
        <p:blipFill>
          <a:blip r:embed="rId6"/>
          <a:stretch>
            <a:fillRect/>
          </a:stretch>
        </p:blipFill>
        <p:spPr>
          <a:xfrm>
            <a:off x="6154973" y="5629066"/>
            <a:ext cx="1147590" cy="258116"/>
          </a:xfrm>
          <a:prstGeom prst="rect">
            <a:avLst/>
          </a:prstGeom>
        </p:spPr>
      </p:pic>
      <p:pic>
        <p:nvPicPr>
          <p:cNvPr id="17" name="Picture 19">
            <a:extLst>
              <a:ext uri="{FF2B5EF4-FFF2-40B4-BE49-F238E27FC236}">
                <a16:creationId xmlns:a16="http://schemas.microsoft.com/office/drawing/2014/main" id="{EF681E5F-9F1E-4F9F-8417-2D4C4A7DA3FD}"/>
              </a:ext>
            </a:extLst>
          </p:cNvPr>
          <p:cNvPicPr>
            <a:picLocks noChangeAspect="1"/>
          </p:cNvPicPr>
          <p:nvPr/>
        </p:nvPicPr>
        <p:blipFill>
          <a:blip r:embed="rId7"/>
          <a:stretch>
            <a:fillRect/>
          </a:stretch>
        </p:blipFill>
        <p:spPr>
          <a:xfrm>
            <a:off x="6154973" y="4049040"/>
            <a:ext cx="925496" cy="513297"/>
          </a:xfrm>
          <a:prstGeom prst="rect">
            <a:avLst/>
          </a:prstGeom>
        </p:spPr>
      </p:pic>
      <p:pic>
        <p:nvPicPr>
          <p:cNvPr id="20" name="Picture 20">
            <a:extLst>
              <a:ext uri="{FF2B5EF4-FFF2-40B4-BE49-F238E27FC236}">
                <a16:creationId xmlns:a16="http://schemas.microsoft.com/office/drawing/2014/main" id="{6D1A78C3-C4FB-4F4C-998F-FAFF17C0C71A}"/>
              </a:ext>
            </a:extLst>
          </p:cNvPr>
          <p:cNvPicPr>
            <a:picLocks noChangeAspect="1"/>
          </p:cNvPicPr>
          <p:nvPr/>
        </p:nvPicPr>
        <p:blipFill>
          <a:blip r:embed="rId8"/>
          <a:stretch>
            <a:fillRect/>
          </a:stretch>
        </p:blipFill>
        <p:spPr>
          <a:xfrm>
            <a:off x="6154973" y="4653883"/>
            <a:ext cx="925495" cy="398920"/>
          </a:xfrm>
          <a:prstGeom prst="rect">
            <a:avLst/>
          </a:prstGeom>
        </p:spPr>
      </p:pic>
      <p:pic>
        <p:nvPicPr>
          <p:cNvPr id="21" name="Picture 21">
            <a:extLst>
              <a:ext uri="{FF2B5EF4-FFF2-40B4-BE49-F238E27FC236}">
                <a16:creationId xmlns:a16="http://schemas.microsoft.com/office/drawing/2014/main" id="{844FD9CD-D19E-42AA-9A42-6B58AB4A026A}"/>
              </a:ext>
            </a:extLst>
          </p:cNvPr>
          <p:cNvPicPr>
            <a:picLocks noChangeAspect="1"/>
          </p:cNvPicPr>
          <p:nvPr/>
        </p:nvPicPr>
        <p:blipFill>
          <a:blip r:embed="rId9"/>
          <a:stretch>
            <a:fillRect/>
          </a:stretch>
        </p:blipFill>
        <p:spPr>
          <a:xfrm>
            <a:off x="6178333" y="5144349"/>
            <a:ext cx="921845" cy="397659"/>
          </a:xfrm>
          <a:prstGeom prst="rect">
            <a:avLst/>
          </a:prstGeom>
        </p:spPr>
      </p:pic>
      <p:sp>
        <p:nvSpPr>
          <p:cNvPr id="19" name="テキスト ボックス 24">
            <a:extLst>
              <a:ext uri="{FF2B5EF4-FFF2-40B4-BE49-F238E27FC236}">
                <a16:creationId xmlns:a16="http://schemas.microsoft.com/office/drawing/2014/main" id="{FBB1B04A-73C7-D44C-A2B4-01DBC480CA8D}"/>
              </a:ext>
            </a:extLst>
          </p:cNvPr>
          <p:cNvSpPr txBox="1"/>
          <p:nvPr/>
        </p:nvSpPr>
        <p:spPr>
          <a:xfrm>
            <a:off x="971858" y="3267853"/>
            <a:ext cx="3626270" cy="1323439"/>
          </a:xfrm>
          <a:prstGeom prst="rect">
            <a:avLst/>
          </a:prstGeom>
          <a:noFill/>
        </p:spPr>
        <p:txBody>
          <a:bodyPr wrap="square" lIns="91440" tIns="45720" rIns="91440" bIns="45720" rtlCol="0" anchor="t">
            <a:spAutoFit/>
          </a:bodyPr>
          <a:lstStyle/>
          <a:p>
            <a:pPr marL="285750" indent="-285750">
              <a:buFont typeface="Wingdings"/>
              <a:buChar char="ü"/>
            </a:pPr>
            <a:r>
              <a:rPr kumimoji="1" lang="vi-VN" altLang="ja-JP" sz="1600" dirty="0">
                <a:solidFill>
                  <a:srgbClr val="008892"/>
                </a:solidFill>
                <a:latin typeface="Arial"/>
                <a:cs typeface="Arial"/>
              </a:rPr>
              <a:t>Chương trình được thiết lập</a:t>
            </a:r>
            <a:endParaRPr lang="vi-VN" altLang="ja-JP" sz="1600" dirty="0">
              <a:solidFill>
                <a:srgbClr val="008892"/>
              </a:solidFill>
              <a:latin typeface="Arial"/>
            </a:endParaRPr>
          </a:p>
          <a:p>
            <a:pPr marL="285750" indent="-285750">
              <a:buFont typeface="Wingdings"/>
              <a:buChar char="ü"/>
            </a:pPr>
            <a:r>
              <a:rPr lang="vi-VN" altLang="ja-JP" sz="1600" dirty="0">
                <a:solidFill>
                  <a:srgbClr val="008892"/>
                </a:solidFill>
                <a:latin typeface="Arial"/>
                <a:cs typeface="Arial"/>
              </a:rPr>
              <a:t>Nhiệm vụ được xác định</a:t>
            </a:r>
          </a:p>
          <a:p>
            <a:pPr marL="285750" indent="-285750">
              <a:buFont typeface="Wingdings"/>
              <a:buChar char="ü"/>
            </a:pPr>
            <a:r>
              <a:rPr lang="vi-VN" altLang="ja-JP" sz="1600" dirty="0">
                <a:solidFill>
                  <a:srgbClr val="008892"/>
                </a:solidFill>
                <a:latin typeface="Arial"/>
                <a:cs typeface="Arial"/>
              </a:rPr>
              <a:t>Quy trình xem xét và phê duyệt</a:t>
            </a:r>
          </a:p>
          <a:p>
            <a:pPr marL="285750" indent="-285750">
              <a:buFont typeface="Wingdings"/>
              <a:buChar char="ü"/>
            </a:pPr>
            <a:r>
              <a:rPr lang="vi-VN" altLang="ja-JP" sz="1600" dirty="0">
                <a:solidFill>
                  <a:srgbClr val="008892"/>
                </a:solidFill>
                <a:latin typeface="Arial"/>
                <a:cs typeface="Arial"/>
              </a:rPr>
              <a:t>Sản phẩm tuân thủ được thu thập</a:t>
            </a:r>
          </a:p>
          <a:p>
            <a:pPr marL="285750" indent="-285750">
              <a:buFont typeface="Wingdings"/>
              <a:buChar char="ü"/>
            </a:pPr>
            <a:r>
              <a:rPr lang="vi-VN" altLang="ja-JP" sz="1600" dirty="0">
                <a:solidFill>
                  <a:srgbClr val="008892"/>
                </a:solidFill>
                <a:latin typeface="Arial"/>
                <a:cs typeface="Arial"/>
              </a:rPr>
              <a:t>Chính sách tham gia cộng đồng</a:t>
            </a:r>
          </a:p>
        </p:txBody>
      </p:sp>
      <p:sp>
        <p:nvSpPr>
          <p:cNvPr id="22" name="テキスト ボックス 4">
            <a:extLst>
              <a:ext uri="{FF2B5EF4-FFF2-40B4-BE49-F238E27FC236}">
                <a16:creationId xmlns:a16="http://schemas.microsoft.com/office/drawing/2014/main" id="{89B6BEB7-6845-0C41-AAEA-EA2BB8A46845}"/>
              </a:ext>
            </a:extLst>
          </p:cNvPr>
          <p:cNvSpPr txBox="1"/>
          <p:nvPr/>
        </p:nvSpPr>
        <p:spPr>
          <a:xfrm>
            <a:off x="971858" y="2868654"/>
            <a:ext cx="3980765" cy="400110"/>
          </a:xfrm>
          <a:prstGeom prst="rect">
            <a:avLst/>
          </a:prstGeom>
          <a:noFill/>
        </p:spPr>
        <p:txBody>
          <a:bodyPr wrap="square" rtlCol="0">
            <a:spAutoFit/>
          </a:bodyPr>
          <a:lstStyle/>
          <a:p>
            <a:pPr algn="ctr"/>
            <a:r>
              <a:rPr kumimoji="1" lang="vi-VN" altLang="ja-JP" sz="2000" dirty="0">
                <a:solidFill>
                  <a:srgbClr val="008892"/>
                </a:solidFill>
                <a:latin typeface="Arial"/>
                <a:cs typeface="Arial"/>
              </a:rPr>
              <a:t>Tuân Thủ Mã Nguồn Mở...</a:t>
            </a:r>
            <a:endParaRPr kumimoji="1" lang="vi-VN" altLang="en-US" sz="2000" dirty="0">
              <a:solidFill>
                <a:srgbClr val="008892"/>
              </a:solidFill>
              <a:latin typeface="Arial"/>
            </a:endParaRPr>
          </a:p>
        </p:txBody>
      </p:sp>
      <p:sp>
        <p:nvSpPr>
          <p:cNvPr id="23" name="テキスト ボックス 4">
            <a:extLst>
              <a:ext uri="{FF2B5EF4-FFF2-40B4-BE49-F238E27FC236}">
                <a16:creationId xmlns:a16="http://schemas.microsoft.com/office/drawing/2014/main" id="{40808B3A-4C8E-2640-AF39-94B3C5739E9F}"/>
              </a:ext>
            </a:extLst>
          </p:cNvPr>
          <p:cNvSpPr txBox="1"/>
          <p:nvPr/>
        </p:nvSpPr>
        <p:spPr>
          <a:xfrm>
            <a:off x="6536344" y="1797029"/>
            <a:ext cx="3980765" cy="400110"/>
          </a:xfrm>
          <a:prstGeom prst="rect">
            <a:avLst/>
          </a:prstGeom>
          <a:noFill/>
        </p:spPr>
        <p:txBody>
          <a:bodyPr wrap="square" rtlCol="0">
            <a:spAutoFit/>
          </a:bodyPr>
          <a:lstStyle/>
          <a:p>
            <a:pPr algn="ctr"/>
            <a:r>
              <a:rPr kumimoji="1" lang="vi-VN" altLang="ja-JP" sz="2000" dirty="0">
                <a:solidFill>
                  <a:srgbClr val="008892"/>
                </a:solidFill>
                <a:latin typeface="Arial"/>
                <a:cs typeface="Arial"/>
              </a:rPr>
              <a:t>Lựa chọn Triển khai Mẫu</a:t>
            </a:r>
            <a:endParaRPr kumimoji="1" lang="vi-VN" altLang="en-US" sz="2000" dirty="0">
              <a:solidFill>
                <a:srgbClr val="008892"/>
              </a:solidFill>
              <a:latin typeface="Arial"/>
            </a:endParaRPr>
          </a:p>
        </p:txBody>
      </p:sp>
      <p:sp>
        <p:nvSpPr>
          <p:cNvPr id="24" name="テキスト ボックス 24">
            <a:extLst>
              <a:ext uri="{FF2B5EF4-FFF2-40B4-BE49-F238E27FC236}">
                <a16:creationId xmlns:a16="http://schemas.microsoft.com/office/drawing/2014/main" id="{1D4CA3B1-74AD-7843-A05C-BB2F67FC2201}"/>
              </a:ext>
            </a:extLst>
          </p:cNvPr>
          <p:cNvSpPr txBox="1"/>
          <p:nvPr/>
        </p:nvSpPr>
        <p:spPr>
          <a:xfrm>
            <a:off x="7349827" y="2811516"/>
            <a:ext cx="3626270" cy="369332"/>
          </a:xfrm>
          <a:prstGeom prst="rect">
            <a:avLst/>
          </a:prstGeom>
          <a:noFill/>
        </p:spPr>
        <p:txBody>
          <a:bodyPr wrap="square" lIns="91440" tIns="45720" rIns="91440" bIns="45720" rtlCol="0" anchor="t">
            <a:spAutoFit/>
          </a:bodyPr>
          <a:lstStyle/>
          <a:p>
            <a:pPr marL="285750" indent="-285750">
              <a:buFont typeface="Wingdings"/>
              <a:buChar char="ü"/>
            </a:pPr>
            <a:r>
              <a:rPr kumimoji="1" lang="vi-VN" altLang="ja-JP" sz="1800" dirty="0">
                <a:solidFill>
                  <a:srgbClr val="008892"/>
                </a:solidFill>
                <a:latin typeface="Arial"/>
                <a:cs typeface="Arial"/>
              </a:rPr>
              <a:t>Hóa đơn phần mềm của Nguyên liệu</a:t>
            </a:r>
            <a:endParaRPr lang="vi-VN" altLang="ja-JP" sz="1800" dirty="0">
              <a:solidFill>
                <a:srgbClr val="008892"/>
              </a:solidFill>
              <a:latin typeface="Arial"/>
            </a:endParaRPr>
          </a:p>
        </p:txBody>
      </p:sp>
      <p:sp>
        <p:nvSpPr>
          <p:cNvPr id="25" name="テキスト ボックス 24">
            <a:extLst>
              <a:ext uri="{FF2B5EF4-FFF2-40B4-BE49-F238E27FC236}">
                <a16:creationId xmlns:a16="http://schemas.microsoft.com/office/drawing/2014/main" id="{26DB7164-8A1C-1A4E-9737-BA80AFBD0614}"/>
              </a:ext>
            </a:extLst>
          </p:cNvPr>
          <p:cNvSpPr txBox="1"/>
          <p:nvPr/>
        </p:nvSpPr>
        <p:spPr>
          <a:xfrm>
            <a:off x="7349826" y="4476196"/>
            <a:ext cx="3870315" cy="923330"/>
          </a:xfrm>
          <a:prstGeom prst="rect">
            <a:avLst/>
          </a:prstGeom>
          <a:noFill/>
        </p:spPr>
        <p:txBody>
          <a:bodyPr wrap="square" lIns="91440" tIns="45720" rIns="91440" bIns="45720" rtlCol="0" anchor="t">
            <a:spAutoFit/>
          </a:bodyPr>
          <a:lstStyle/>
          <a:p>
            <a:pPr marL="285750" indent="-285750">
              <a:buFont typeface="Wingdings"/>
              <a:buChar char="ü"/>
            </a:pPr>
            <a:r>
              <a:rPr kumimoji="1" lang="vi-VN" altLang="ja-JP" sz="1800" dirty="0">
                <a:solidFill>
                  <a:srgbClr val="008892"/>
                </a:solidFill>
                <a:latin typeface="Arial"/>
                <a:cs typeface="Arial"/>
              </a:rPr>
              <a:t>Tự động hóa để xác định phần mềm nguồn mở  dòng nguyên liệu, phát triển nguyên liệu thành hàng hóa và phân phối thành phẩm</a:t>
            </a:r>
            <a:endParaRPr lang="vi-VN" altLang="ja-JP" sz="1800" dirty="0">
              <a:solidFill>
                <a:srgbClr val="008892"/>
              </a:solidFill>
              <a:latin typeface="Arial"/>
            </a:endParaRPr>
          </a:p>
        </p:txBody>
      </p:sp>
    </p:spTree>
    <p:extLst>
      <p:ext uri="{BB962C8B-B14F-4D97-AF65-F5344CB8AC3E}">
        <p14:creationId xmlns:p14="http://schemas.microsoft.com/office/powerpoint/2010/main" val="100090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vi-VN">
                <a:latin typeface="Arial"/>
                <a:cs typeface="Arial"/>
              </a:rPr>
              <a:t>OpenChain ISO 5230 xác định các yêu cầu chính của một chương trình tuân thủ chất lượng mã nguồn mở. Dự án OpenChain phát triển tiêu chuẩn này.</a:t>
            </a:r>
            <a:br/>
            <a:br/>
            <a:r>
              <a:rPr lang="vi-VN" sz="2400" i="1" dirty="0">
                <a:latin typeface="Arial"/>
                <a:cs typeface="Arial"/>
              </a:rPr>
              <a:t>Tầm nhìn của chúng tôi là một chuỗi cung ứng cung cấp nguồn mở với thông tin tuân thủ đáng tin cậy và nhất quán.</a:t>
            </a:r>
            <a:br/>
            <a:br/>
            <a:r>
              <a:rPr lang="vi-VN" sz="2400" i="1" dirty="0">
                <a:latin typeface="Arial"/>
                <a:cs typeface="Arial"/>
              </a:rPr>
              <a:t>Chúng tôi có nhiệm vụ thiết lập các yêu cầu để đạt được sự quản lý hiệu quả nguồn mở cho những người tham gia chuỗi cung ứng phần mềm</a:t>
            </a:r>
            <a:endParaRPr lang="vi-VN" sz="2400" i="1" dirty="0"/>
          </a:p>
        </p:txBody>
      </p:sp>
      <p:sp>
        <p:nvSpPr>
          <p:cNvPr id="3" name="Shape 92">
            <a:extLst>
              <a:ext uri="{FF2B5EF4-FFF2-40B4-BE49-F238E27FC236}">
                <a16:creationId xmlns:a16="http://schemas.microsoft.com/office/drawing/2014/main" id="{191A853C-E2E9-C64E-A6FE-FDCD8F912313}"/>
              </a:ext>
            </a:extLst>
          </p:cNvPr>
          <p:cNvSpPr txBox="1">
            <a:spLocks noGrp="1"/>
          </p:cNvSpPr>
          <p:nvPr>
            <p:ph type="sldNum" idx="12"/>
          </p:nvPr>
        </p:nvSpPr>
        <p:spPr>
          <a:xfrm>
            <a:off x="10048875" y="6235700"/>
            <a:ext cx="1304924"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CA" sz="1200" b="0" i="0" u="none" strike="noStrike" cap="none">
                <a:solidFill>
                  <a:srgbClr val="898989"/>
                </a:solidFill>
                <a:latin typeface="Calibri"/>
                <a:ea typeface="Calibri"/>
                <a:cs typeface="Calibri"/>
                <a:sym typeface="Calibri"/>
              </a:rPr>
              <a:t>2</a:t>
            </a:fld>
            <a:endParaRPr lang="vi-VN" sz="1200" b="0" i="0" u="none" strike="noStrike" cap="none" dirty="0">
              <a:solidFill>
                <a:srgbClr val="898989"/>
              </a:solidFill>
              <a:latin typeface="Arial"/>
              <a:ea typeface="Arial"/>
              <a:cs typeface="Arial"/>
              <a:sym typeface="Calibri"/>
            </a:endParaRPr>
          </a:p>
        </p:txBody>
      </p:sp>
    </p:spTree>
    <p:extLst>
      <p:ext uri="{BB962C8B-B14F-4D97-AF65-F5344CB8AC3E}">
        <p14:creationId xmlns:p14="http://schemas.microsoft.com/office/powerpoint/2010/main" val="20955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vi-VN" dirty="0">
                <a:solidFill>
                  <a:schemeClr val="bg1">
                    <a:lumMod val="50000"/>
                  </a:schemeClr>
                </a:solidFill>
                <a:latin typeface="Arial"/>
                <a:cs typeface="Arial"/>
              </a:rPr>
              <a:t>Tự chứng nhận là trọng tâm của tiêu chuẩn công nghiệp OpenChain. Các công ty có thể truy cập vào một loạt các câu hỏi có/không để xác định xem họ đã thực hiện các yêu cầu chính của một chương trình tuân thủ chất lượng nguồn mở hay chưa.</a:t>
            </a:r>
            <a:br/>
            <a:r>
              <a:rPr lang="vi-VN" dirty="0">
                <a:solidFill>
                  <a:schemeClr val="bg1">
                    <a:lumMod val="50000"/>
                  </a:schemeClr>
                </a:solidFill>
                <a:latin typeface="Arial"/>
                <a:cs typeface="Arial"/>
              </a:rPr>
              <a:t> Bạn có thể xem những câu hỏi này ở đây:</a:t>
            </a:r>
            <a:br/>
            <a:r>
              <a:rPr lang="vi-VN" dirty="0">
                <a:solidFill>
                  <a:schemeClr val="bg1">
                    <a:lumMod val="50000"/>
                  </a:schemeClr>
                </a:solidFill>
                <a:latin typeface="Arial"/>
                <a:cs typeface="Arial"/>
                <a:hlinkClick r:id="rId3"/>
              </a:rPr>
              <a:t>https://certification.openchainproject.org</a:t>
            </a:r>
            <a:r>
              <a:rPr lang="vi-VN">
                <a:latin typeface="Arial"/>
                <a:cs typeface="Arial"/>
              </a:rPr>
              <a:t> </a:t>
            </a:r>
            <a:endParaRPr lang="vi-VN" sz="3600" b="0" i="0" u="none" strike="noStrike" cap="none" dirty="0">
              <a:solidFill>
                <a:schemeClr val="bg1">
                  <a:lumMod val="50000"/>
                </a:schemeClr>
              </a:solidFill>
              <a:latin typeface="Arial"/>
              <a:ea typeface="Arial"/>
              <a:cs typeface="Arial"/>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vi-VN" sz="4200" dirty="0">
                <a:latin typeface="Arial"/>
                <a:cs typeface="Arial"/>
              </a:rPr>
              <a:t>Tự Chứng nhận</a:t>
            </a:r>
            <a:endParaRPr lang="vi-VN" sz="4200" dirty="0"/>
          </a:p>
        </p:txBody>
      </p:sp>
    </p:spTree>
    <p:extLst>
      <p:ext uri="{BB962C8B-B14F-4D97-AF65-F5344CB8AC3E}">
        <p14:creationId xmlns:p14="http://schemas.microsoft.com/office/powerpoint/2010/main" val="1754998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vi-VN" dirty="0">
                <a:solidFill>
                  <a:schemeClr val="bg1">
                    <a:lumMod val="50000"/>
                  </a:schemeClr>
                </a:solidFill>
                <a:latin typeface="Arial"/>
                <a:cs typeface="Arial"/>
              </a:rPr>
              <a:t>Đánh giá sự tuân thủ độc lập là khi một bên độc lập như công ty luật, công ty tư vấn hoặc công ty kế toán xem xét sản phẩm của bản Tự Đánh giá OpenChain và đưa ra hướng dẫn về việc liệu họ có coi sản phẩm đó là hoàn chỉnh hay không.</a:t>
            </a:r>
            <a:endParaRPr lang="vi-VN" sz="3600" b="0" i="0" u="none" strike="noStrike" cap="none" dirty="0">
              <a:solidFill>
                <a:schemeClr val="bg1">
                  <a:lumMod val="50000"/>
                </a:schemeClr>
              </a:solidFill>
              <a:latin typeface="Arial"/>
              <a:ea typeface="Arial"/>
              <a:cs typeface="Arial"/>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vi-VN" sz="4200" dirty="0">
                <a:latin typeface="Arial"/>
                <a:cs typeface="Arial"/>
              </a:rPr>
              <a:t>Đánh giá Sự tuân thủ Độc lập</a:t>
            </a:r>
            <a:endParaRPr lang="vi-VN" sz="4200" dirty="0"/>
          </a:p>
        </p:txBody>
      </p:sp>
    </p:spTree>
    <p:extLst>
      <p:ext uri="{BB962C8B-B14F-4D97-AF65-F5344CB8AC3E}">
        <p14:creationId xmlns:p14="http://schemas.microsoft.com/office/powerpoint/2010/main" val="87793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49573" y="2361450"/>
            <a:ext cx="10515600" cy="2828861"/>
          </a:xfrm>
          <a:prstGeom prst="rect">
            <a:avLst/>
          </a:prstGeom>
          <a:noFill/>
          <a:ln>
            <a:noFill/>
          </a:ln>
        </p:spPr>
        <p:txBody>
          <a:bodyPr spcFirstLastPara="1" wrap="square" lIns="91425" tIns="91425" rIns="91425" bIns="91425" anchor="ctr" anchorCtr="0">
            <a:noAutofit/>
          </a:bodyPr>
          <a:lstStyle/>
          <a:p>
            <a:pPr>
              <a:buSzPts val="900"/>
            </a:pPr>
            <a:r>
              <a:rPr lang="vi-VN" dirty="0">
                <a:solidFill>
                  <a:schemeClr val="bg1">
                    <a:lumMod val="50000"/>
                  </a:schemeClr>
                </a:solidFill>
                <a:latin typeface="Arial"/>
                <a:cs typeface="Arial"/>
              </a:rPr>
              <a:t>Chứng nhận của bên thứ ba là một quy trình nhờ đó tổ chức chứng nhận hướng dẫn một công ty thông qua Quy trình Tuân thủ OpenChain ISO 5230. Sau đó, tổ chức chứng nhận sẽ cấp giấy chứng nhận tuân thủ chính thức. Hoạt động này mô tả chính xác đến các hình thức chứng nhận của bên thứ ba được quan sát xung quanh lĩnh vực tự động hóa, cơ sở hạ tầng và các lĩnh vực tương tự và các tiêu chuẩn ISO.</a:t>
            </a:r>
            <a:br/>
            <a:endParaRPr lang="vi-VN" b="0" i="0" u="none" strike="noStrike" cap="none" dirty="0">
              <a:solidFill>
                <a:schemeClr val="bg1">
                  <a:lumMod val="50000"/>
                </a:schemeClr>
              </a:solidFill>
              <a:latin typeface="Arial"/>
              <a:ea typeface="Arial"/>
              <a:cs typeface="Arial"/>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vi-VN" sz="4200" dirty="0">
                <a:latin typeface="Arial"/>
                <a:cs typeface="Arial"/>
              </a:rPr>
              <a:t>Chứng nhận của Bên thứ ba</a:t>
            </a:r>
            <a:endParaRPr lang="vi-VN" sz="4200" dirty="0"/>
          </a:p>
        </p:txBody>
      </p:sp>
    </p:spTree>
    <p:extLst>
      <p:ext uri="{BB962C8B-B14F-4D97-AF65-F5344CB8AC3E}">
        <p14:creationId xmlns:p14="http://schemas.microsoft.com/office/powerpoint/2010/main" val="88368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vi-VN" sz="4000" dirty="0">
                <a:latin typeface="Arial"/>
                <a:cs typeface="Arial"/>
              </a:rPr>
              <a:t>Bắt đầu</a:t>
            </a:r>
            <a:endParaRPr lang="vi-VN" sz="4400" b="0" i="0" u="none" strike="noStrike" cap="none" dirty="0">
              <a:solidFill>
                <a:schemeClr val="lt1"/>
              </a:solidFill>
              <a:latin typeface="Arial"/>
              <a:ea typeface="Arial"/>
              <a:cs typeface="Arial"/>
              <a:sym typeface="Calibri"/>
            </a:endParaRPr>
          </a:p>
        </p:txBody>
      </p:sp>
      <p:sp>
        <p:nvSpPr>
          <p:cNvPr id="3" name="Google Shape;319;p39">
            <a:extLst>
              <a:ext uri="{FF2B5EF4-FFF2-40B4-BE49-F238E27FC236}">
                <a16:creationId xmlns:a16="http://schemas.microsoft.com/office/drawing/2014/main" id="{10652CC0-5175-2849-809E-DDDBAB344132}"/>
              </a:ext>
            </a:extLst>
          </p:cNvPr>
          <p:cNvSpPr txBox="1">
            <a:spLocks/>
          </p:cNvSpPr>
          <p:nvPr/>
        </p:nvSpPr>
        <p:spPr>
          <a:xfrm>
            <a:off x="2898443" y="4174272"/>
            <a:ext cx="6395113" cy="180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vi-VN" sz="2400" dirty="0">
                <a:solidFill>
                  <a:srgbClr val="7F7F7F"/>
                </a:solidFill>
                <a:latin typeface="Arial"/>
                <a:cs typeface="Arial"/>
                <a:sym typeface="Calibri"/>
              </a:rPr>
              <a:t>Khám phá cộng đồng của chúng tôi:</a:t>
            </a:r>
            <a:br/>
            <a:r>
              <a:rPr lang="vi-VN" sz="2400" dirty="0">
                <a:latin typeface="Arial"/>
                <a:cs typeface="Arial"/>
                <a:hlinkClick r:id="rId3"/>
              </a:rPr>
              <a:t>https://www.openchainproject.org/get-started</a:t>
            </a:r>
            <a:endParaRPr lang="vi-VN" sz="2400" dirty="0">
              <a:latin typeface="Arial"/>
              <a:cs typeface="Arial"/>
            </a:endParaRPr>
          </a:p>
          <a:p>
            <a:pPr>
              <a:buSzPts val="3200"/>
            </a:pPr>
            <a:endParaRPr lang="vi-VN" sz="2400" dirty="0">
              <a:solidFill>
                <a:srgbClr val="7F7F7F"/>
              </a:solidFill>
              <a:latin typeface="Arial"/>
              <a:ea typeface="Arial"/>
              <a:cs typeface="Arial"/>
              <a:sym typeface="Calibri"/>
            </a:endParaRPr>
          </a:p>
          <a:p>
            <a:pPr>
              <a:lnSpc>
                <a:spcPct val="90000"/>
              </a:lnSpc>
              <a:buClr>
                <a:srgbClr val="7F7F7F"/>
              </a:buClr>
              <a:buSzPts val="3200"/>
            </a:pPr>
            <a:r>
              <a:rPr lang="vi-VN" sz="2400" dirty="0">
                <a:solidFill>
                  <a:srgbClr val="7F7F7F"/>
                </a:solidFill>
                <a:latin typeface="Arial"/>
                <a:cs typeface="Arial"/>
                <a:sym typeface="Calibri"/>
              </a:rPr>
              <a:t>Tự chứng nhận hoặc Kiểm tra Điều kiện một tổ chức:</a:t>
            </a:r>
            <a:br/>
            <a:r>
              <a:rPr lang="vi-VN" sz="2400" dirty="0">
                <a:solidFill>
                  <a:srgbClr val="7F7F7F"/>
                </a:solidFill>
                <a:latin typeface="Arial"/>
                <a:cs typeface="Arial"/>
                <a:sym typeface="Calibri"/>
                <a:hlinkClick r:id="rId4"/>
              </a:rPr>
              <a:t>https://certification.openchainproject.org</a:t>
            </a:r>
            <a:r>
              <a:rPr lang="vi-VN">
                <a:latin typeface="Arial"/>
                <a:cs typeface="Arial"/>
              </a:rPr>
              <a:t> </a:t>
            </a:r>
          </a:p>
        </p:txBody>
      </p:sp>
    </p:spTree>
    <p:extLst>
      <p:ext uri="{BB962C8B-B14F-4D97-AF65-F5344CB8AC3E}">
        <p14:creationId xmlns:p14="http://schemas.microsoft.com/office/powerpoint/2010/main" val="231508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40003" y="2237766"/>
            <a:ext cx="3387879" cy="3651579"/>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7318659" y="3547928"/>
            <a:ext cx="1676627" cy="491822"/>
          </a:xfrm>
          <a:prstGeom prst="rect">
            <a:avLst/>
          </a:prstGeom>
          <a:noFill/>
        </p:spPr>
        <p:txBody>
          <a:bodyPr wrap="square" rtlCol="0">
            <a:spAutoFit/>
          </a:bodyPr>
          <a:lstStyle/>
          <a:p>
            <a:pPr algn="ctr"/>
            <a:r>
              <a:rPr kumimoji="1" lang="vi-VN" altLang="ja-JP" sz="2000">
                <a:solidFill>
                  <a:srgbClr val="008892"/>
                </a:solidFill>
                <a:latin typeface="Arial"/>
                <a:cs typeface="Arial"/>
              </a:rPr>
              <a:t>đầu ra</a:t>
            </a:r>
            <a:endParaRPr kumimoji="1" lang="vi-VN" altLang="en-US" sz="2000">
              <a:solidFill>
                <a:srgbClr val="008892"/>
              </a:solidFill>
              <a:latin typeface="Arial"/>
            </a:endParaRPr>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111551" y="2565677"/>
            <a:ext cx="1676627" cy="491822"/>
          </a:xfrm>
          <a:prstGeom prst="rect">
            <a:avLst/>
          </a:prstGeom>
          <a:noFill/>
        </p:spPr>
        <p:txBody>
          <a:bodyPr wrap="square" rtlCol="0">
            <a:spAutoFit/>
          </a:bodyPr>
          <a:lstStyle/>
          <a:p>
            <a:pPr algn="ctr"/>
            <a:r>
              <a:rPr kumimoji="1" lang="vi-VN" altLang="ja-JP" sz="2000">
                <a:solidFill>
                  <a:srgbClr val="008892"/>
                </a:solidFill>
                <a:latin typeface="Arial"/>
                <a:cs typeface="Arial"/>
              </a:rPr>
              <a:t>đầu vào </a:t>
            </a:r>
            <a:endParaRPr kumimoji="1" lang="vi-VN" altLang="en-US" sz="2000">
              <a:solidFill>
                <a:srgbClr val="008892"/>
              </a:solidFill>
              <a:latin typeface="Arial"/>
            </a:endParaRPr>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4340003" y="3443561"/>
            <a:ext cx="3626270" cy="1477328"/>
          </a:xfrm>
          <a:prstGeom prst="rect">
            <a:avLst/>
          </a:prstGeom>
          <a:noFill/>
        </p:spPr>
        <p:txBody>
          <a:bodyPr wrap="square" lIns="91440" tIns="45720" rIns="91440" bIns="45720" rtlCol="0" anchor="t">
            <a:spAutoFit/>
          </a:bodyPr>
          <a:lstStyle/>
          <a:p>
            <a:pPr marL="285750" indent="-285750">
              <a:buFont typeface="Wingdings"/>
              <a:buChar char="ü"/>
            </a:pPr>
            <a:r>
              <a:rPr kumimoji="1" lang="vi-VN" altLang="ja-JP" sz="1800" dirty="0">
                <a:solidFill>
                  <a:srgbClr val="008892"/>
                </a:solidFill>
                <a:latin typeface="Arial"/>
                <a:cs typeface="Arial"/>
              </a:rPr>
              <a:t>Chương trình được thiết lập</a:t>
            </a:r>
            <a:endParaRPr lang="vi-VN" altLang="ja-JP" sz="1800" dirty="0">
              <a:solidFill>
                <a:srgbClr val="008892"/>
              </a:solidFill>
              <a:latin typeface="Arial"/>
            </a:endParaRPr>
          </a:p>
          <a:p>
            <a:pPr marL="285750" indent="-285750">
              <a:buFont typeface="Wingdings"/>
              <a:buChar char="ü"/>
            </a:pPr>
            <a:r>
              <a:rPr lang="vi-VN" altLang="ja-JP" sz="1800" dirty="0">
                <a:solidFill>
                  <a:srgbClr val="008892"/>
                </a:solidFill>
                <a:latin typeface="Arial"/>
                <a:cs typeface="Arial"/>
              </a:rPr>
              <a:t>nhiệm vụ được xác định</a:t>
            </a:r>
          </a:p>
          <a:p>
            <a:pPr marL="285750" indent="-285750">
              <a:buFont typeface="Wingdings"/>
              <a:buChar char="ü"/>
            </a:pPr>
            <a:r>
              <a:rPr lang="vi-VN" altLang="ja-JP" sz="1800" dirty="0">
                <a:solidFill>
                  <a:srgbClr val="008892"/>
                </a:solidFill>
                <a:latin typeface="Arial"/>
                <a:cs typeface="Arial"/>
              </a:rPr>
              <a:t>Quy trình xem xét và phê duyệt</a:t>
            </a:r>
          </a:p>
          <a:p>
            <a:pPr marL="285750" indent="-285750">
              <a:buFont typeface="Wingdings"/>
              <a:buChar char="ü"/>
            </a:pPr>
            <a:r>
              <a:rPr lang="vi-VN" altLang="ja-JP" sz="1800" dirty="0">
                <a:solidFill>
                  <a:srgbClr val="008892"/>
                </a:solidFill>
                <a:latin typeface="Arial"/>
                <a:cs typeface="Arial"/>
              </a:rPr>
              <a:t>Sản phẩm tuân thủ được thu thập</a:t>
            </a:r>
          </a:p>
          <a:p>
            <a:pPr marL="285750" indent="-285750">
              <a:buFont typeface="Wingdings"/>
              <a:buChar char="ü"/>
            </a:pPr>
            <a:r>
              <a:rPr lang="vi-VN" altLang="ja-JP" sz="1800" dirty="0">
                <a:solidFill>
                  <a:srgbClr val="008892"/>
                </a:solidFill>
                <a:latin typeface="Arial"/>
                <a:cs typeface="Arial"/>
              </a:rPr>
              <a:t>Chính sách tham gia cộng đồng</a:t>
            </a:r>
          </a:p>
        </p:txBody>
      </p:sp>
      <p:sp>
        <p:nvSpPr>
          <p:cNvPr id="20" name="Google Shape;285;p35">
            <a:extLst>
              <a:ext uri="{FF2B5EF4-FFF2-40B4-BE49-F238E27FC236}">
                <a16:creationId xmlns:a16="http://schemas.microsoft.com/office/drawing/2014/main" id="{49054316-CBC2-504E-BD63-023046E23489}"/>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vi-VN">
                <a:latin typeface="Arial"/>
                <a:cs typeface="Arial"/>
              </a:rPr>
              <a:t>OpenChain cung cấp thông tin tuân thủ đáng tin cậy và nhất quán trong chuỗi cung ứng</a:t>
            </a:r>
          </a:p>
        </p:txBody>
      </p:sp>
      <p:sp>
        <p:nvSpPr>
          <p:cNvPr id="17" name="角丸四角形 8">
            <a:extLst>
              <a:ext uri="{FF2B5EF4-FFF2-40B4-BE49-F238E27FC236}">
                <a16:creationId xmlns:a16="http://schemas.microsoft.com/office/drawing/2014/main" id="{74B191AE-5048-CB46-86D1-6344C7A52C77}"/>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1">
            <a:extLst>
              <a:ext uri="{FF2B5EF4-FFF2-40B4-BE49-F238E27FC236}">
                <a16:creationId xmlns:a16="http://schemas.microsoft.com/office/drawing/2014/main" id="{FC86085E-ACCC-F14D-8AD9-6525E723FF9A}"/>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16">
            <a:extLst>
              <a:ext uri="{FF2B5EF4-FFF2-40B4-BE49-F238E27FC236}">
                <a16:creationId xmlns:a16="http://schemas.microsoft.com/office/drawing/2014/main" id="{25B4EF6E-2178-E44D-B65D-1737E40B6AA9}"/>
              </a:ext>
            </a:extLst>
          </p:cNvPr>
          <p:cNvSpPr txBox="1"/>
          <p:nvPr/>
        </p:nvSpPr>
        <p:spPr>
          <a:xfrm>
            <a:off x="9320463" y="2228443"/>
            <a:ext cx="1960129" cy="491822"/>
          </a:xfrm>
          <a:prstGeom prst="rect">
            <a:avLst/>
          </a:prstGeom>
          <a:solidFill>
            <a:schemeClr val="lt1"/>
          </a:solidFill>
        </p:spPr>
        <p:txBody>
          <a:bodyPr wrap="square" rtlCol="0">
            <a:spAutoFit/>
          </a:bodyPr>
          <a:lstStyle/>
          <a:p>
            <a:pPr algn="ctr"/>
            <a:r>
              <a:rPr kumimoji="1" lang="vi-VN" altLang="ja-JP" sz="2000" dirty="0">
                <a:solidFill>
                  <a:srgbClr val="008892"/>
                </a:solidFill>
                <a:latin typeface="Arial"/>
                <a:cs typeface="Arial"/>
              </a:rPr>
              <a:t>hạ tầng</a:t>
            </a:r>
            <a:endParaRPr kumimoji="1" lang="vi-VN" altLang="en-US" sz="2000" dirty="0">
              <a:solidFill>
                <a:srgbClr val="008892"/>
              </a:solidFill>
              <a:latin typeface="Arial"/>
            </a:endParaRPr>
          </a:p>
        </p:txBody>
      </p:sp>
      <p:sp>
        <p:nvSpPr>
          <p:cNvPr id="34" name="右矢印 7">
            <a:extLst>
              <a:ext uri="{FF2B5EF4-FFF2-40B4-BE49-F238E27FC236}">
                <a16:creationId xmlns:a16="http://schemas.microsoft.com/office/drawing/2014/main" id="{F440FDAA-2E34-E543-83BF-34B0DFF3BC54}"/>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18">
            <a:extLst>
              <a:ext uri="{FF2B5EF4-FFF2-40B4-BE49-F238E27FC236}">
                <a16:creationId xmlns:a16="http://schemas.microsoft.com/office/drawing/2014/main" id="{69FED9BF-FA21-2841-8437-1FFAF2B39091}"/>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
            <a:extLst>
              <a:ext uri="{FF2B5EF4-FFF2-40B4-BE49-F238E27FC236}">
                <a16:creationId xmlns:a16="http://schemas.microsoft.com/office/drawing/2014/main" id="{D4D2F027-ADE0-8146-AD17-C86AD07E60A3}"/>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4">
            <a:extLst>
              <a:ext uri="{FF2B5EF4-FFF2-40B4-BE49-F238E27FC236}">
                <a16:creationId xmlns:a16="http://schemas.microsoft.com/office/drawing/2014/main" id="{73C32DEC-3788-8142-816A-7A50DD3C7169}"/>
              </a:ext>
            </a:extLst>
          </p:cNvPr>
          <p:cNvSpPr txBox="1"/>
          <p:nvPr/>
        </p:nvSpPr>
        <p:spPr>
          <a:xfrm>
            <a:off x="1001956" y="2242731"/>
            <a:ext cx="1676627" cy="491822"/>
          </a:xfrm>
          <a:prstGeom prst="rect">
            <a:avLst/>
          </a:prstGeom>
          <a:noFill/>
        </p:spPr>
        <p:txBody>
          <a:bodyPr wrap="square" rtlCol="0">
            <a:spAutoFit/>
          </a:bodyPr>
          <a:lstStyle/>
          <a:p>
            <a:pPr algn="ctr"/>
            <a:r>
              <a:rPr kumimoji="1" lang="vi-VN" altLang="ja-JP" sz="2000" dirty="0">
                <a:solidFill>
                  <a:srgbClr val="008892"/>
                </a:solidFill>
                <a:latin typeface="Arial"/>
                <a:cs typeface="Arial"/>
              </a:rPr>
              <a:t>thượng tầng</a:t>
            </a:r>
            <a:endParaRPr kumimoji="1" lang="vi-VN" altLang="en-US" sz="2000" dirty="0">
              <a:solidFill>
                <a:srgbClr val="008892"/>
              </a:solidFill>
              <a:latin typeface="Arial"/>
            </a:endParaRPr>
          </a:p>
        </p:txBody>
      </p:sp>
      <p:sp>
        <p:nvSpPr>
          <p:cNvPr id="41" name="テキスト ボックス 4">
            <a:extLst>
              <a:ext uri="{FF2B5EF4-FFF2-40B4-BE49-F238E27FC236}">
                <a16:creationId xmlns:a16="http://schemas.microsoft.com/office/drawing/2014/main" id="{5344D569-C0FF-EC4A-947E-E4E167AD8810}"/>
              </a:ext>
            </a:extLst>
          </p:cNvPr>
          <p:cNvSpPr txBox="1"/>
          <p:nvPr/>
        </p:nvSpPr>
        <p:spPr>
          <a:xfrm>
            <a:off x="4529627" y="3005107"/>
            <a:ext cx="2977856" cy="400110"/>
          </a:xfrm>
          <a:prstGeom prst="rect">
            <a:avLst/>
          </a:prstGeom>
          <a:noFill/>
        </p:spPr>
        <p:txBody>
          <a:bodyPr wrap="square" rtlCol="0">
            <a:spAutoFit/>
          </a:bodyPr>
          <a:lstStyle/>
          <a:p>
            <a:pPr algn="ctr"/>
            <a:r>
              <a:rPr kumimoji="1" lang="vi-VN" altLang="ja-JP" sz="2000" dirty="0">
                <a:solidFill>
                  <a:srgbClr val="008892"/>
                </a:solidFill>
                <a:latin typeface="Arial"/>
                <a:cs typeface="Arial"/>
              </a:rPr>
              <a:t>Tuân Thủ Nguồn Mở...</a:t>
            </a:r>
            <a:endParaRPr kumimoji="1" lang="vi-VN" altLang="en-US" sz="2000" dirty="0">
              <a:solidFill>
                <a:srgbClr val="008892"/>
              </a:solidFill>
              <a:latin typeface="Arial"/>
            </a:endParaRPr>
          </a:p>
        </p:txBody>
      </p:sp>
    </p:spTree>
    <p:extLst>
      <p:ext uri="{BB962C8B-B14F-4D97-AF65-F5344CB8AC3E}">
        <p14:creationId xmlns:p14="http://schemas.microsoft.com/office/powerpoint/2010/main" val="3968844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4" name="Picture 3" descr="Cận cảnh logo&#10;&#10;Mô tả được tạo tự động">
            <a:extLst>
              <a:ext uri="{FF2B5EF4-FFF2-40B4-BE49-F238E27FC236}">
                <a16:creationId xmlns:a16="http://schemas.microsoft.com/office/drawing/2014/main" id="{97380254-CCA7-EF48-BFD6-455F04BD38AE}"/>
              </a:ext>
            </a:extLst>
          </p:cNvPr>
          <p:cNvPicPr>
            <a:picLocks noChangeAspect="1"/>
          </p:cNvPicPr>
          <p:nvPr/>
        </p:nvPicPr>
        <p:blipFill>
          <a:blip r:embed="rId3"/>
          <a:stretch>
            <a:fillRect/>
          </a:stretch>
        </p:blipFill>
        <p:spPr>
          <a:xfrm>
            <a:off x="520700" y="171450"/>
            <a:ext cx="11150600" cy="6515100"/>
          </a:xfrm>
          <a:prstGeom prst="rect">
            <a:avLst/>
          </a:prstGeom>
        </p:spPr>
      </p:pic>
      <p:sp>
        <p:nvSpPr>
          <p:cNvPr id="2" name="Rectangle 1">
            <a:extLst>
              <a:ext uri="{FF2B5EF4-FFF2-40B4-BE49-F238E27FC236}">
                <a16:creationId xmlns:a16="http://schemas.microsoft.com/office/drawing/2014/main" id="{FC4CD7D9-9DBB-8349-B4ED-F519C214E209}"/>
              </a:ext>
            </a:extLst>
          </p:cNvPr>
          <p:cNvSpPr/>
          <p:nvPr/>
        </p:nvSpPr>
        <p:spPr>
          <a:xfrm>
            <a:off x="342900" y="1049482"/>
            <a:ext cx="11710555" cy="4769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6" name="Picture 5" descr="Logo, tên công ty&#10;&#10;Mô tả được tạo tự động">
            <a:extLst>
              <a:ext uri="{FF2B5EF4-FFF2-40B4-BE49-F238E27FC236}">
                <a16:creationId xmlns:a16="http://schemas.microsoft.com/office/drawing/2014/main" id="{7C995F2C-0C33-4745-B34F-F4B303A139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4521" y="872836"/>
            <a:ext cx="4935682" cy="4935682"/>
          </a:xfrm>
          <a:prstGeom prst="rect">
            <a:avLst/>
          </a:prstGeom>
        </p:spPr>
      </p:pic>
      <p:sp>
        <p:nvSpPr>
          <p:cNvPr id="3" name="Hộp Văn bản 2">
            <a:extLst>
              <a:ext uri="{FF2B5EF4-FFF2-40B4-BE49-F238E27FC236}">
                <a16:creationId xmlns:a16="http://schemas.microsoft.com/office/drawing/2014/main" id="{826E6BD3-B752-4FD3-B683-0E57A0772DA7}"/>
              </a:ext>
            </a:extLst>
          </p:cNvPr>
          <p:cNvSpPr txBox="1"/>
          <p:nvPr/>
        </p:nvSpPr>
        <p:spPr>
          <a:xfrm>
            <a:off x="1888732" y="288061"/>
            <a:ext cx="8618889" cy="584775"/>
          </a:xfrm>
          <a:prstGeom prst="rect">
            <a:avLst/>
          </a:prstGeom>
          <a:solidFill>
            <a:schemeClr val="bg1"/>
          </a:solidFill>
        </p:spPr>
        <p:txBody>
          <a:bodyPr wrap="square" rtlCol="0">
            <a:spAutoFit/>
          </a:bodyPr>
          <a:lstStyle/>
          <a:p>
            <a:pPr algn="ctr"/>
            <a:r>
              <a:rPr lang="vi-VN" sz="3200"/>
              <a:t>Logo đơn giản nhưng nhiều ý nghĩa</a:t>
            </a:r>
          </a:p>
        </p:txBody>
      </p:sp>
      <p:sp>
        <p:nvSpPr>
          <p:cNvPr id="7" name="Hộp Văn bản 2">
            <a:extLst>
              <a:ext uri="{FF2B5EF4-FFF2-40B4-BE49-F238E27FC236}">
                <a16:creationId xmlns:a16="http://schemas.microsoft.com/office/drawing/2014/main" id="{56F3AF3D-1E5B-5A4D-BFFA-EE322BA8A81E}"/>
              </a:ext>
            </a:extLst>
          </p:cNvPr>
          <p:cNvSpPr txBox="1"/>
          <p:nvPr/>
        </p:nvSpPr>
        <p:spPr>
          <a:xfrm>
            <a:off x="1786555" y="5949951"/>
            <a:ext cx="8618889" cy="584775"/>
          </a:xfrm>
          <a:prstGeom prst="rect">
            <a:avLst/>
          </a:prstGeom>
          <a:solidFill>
            <a:schemeClr val="bg1"/>
          </a:solidFill>
        </p:spPr>
        <p:txBody>
          <a:bodyPr wrap="square" rtlCol="0">
            <a:spAutoFit/>
          </a:bodyPr>
          <a:lstStyle/>
          <a:p>
            <a:pPr algn="ctr"/>
            <a:r>
              <a:rPr lang="vi-VN" sz="3200" dirty="0">
                <a:latin typeface="Arial" panose="020B0604020202020204" pitchFamily="34" charset="0"/>
                <a:ea typeface="Calibri" panose="020F0502020204030204" pitchFamily="34" charset="0"/>
                <a:cs typeface="Helvetica" panose="020B0604020202020204" pitchFamily="34" charset="0"/>
              </a:rPr>
              <a:t>Xác định thuân thủ nguồn mở chất lượng</a:t>
            </a:r>
            <a:endParaRPr lang="vi-VN" sz="3200" dirty="0"/>
          </a:p>
        </p:txBody>
      </p:sp>
    </p:spTree>
    <p:extLst>
      <p:ext uri="{BB962C8B-B14F-4D97-AF65-F5344CB8AC3E}">
        <p14:creationId xmlns:p14="http://schemas.microsoft.com/office/powerpoint/2010/main" val="194884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5</a:t>
            </a:fld>
            <a:endParaRPr lang="vi-VN" sz="1200" b="0" i="0" u="none" strike="noStrike" cap="none" dirty="0">
              <a:solidFill>
                <a:srgbClr val="898989"/>
              </a:solidFill>
              <a:latin typeface="Arial"/>
              <a:ea typeface="Arial"/>
              <a:cs typeface="Arial"/>
              <a:sym typeface="Calibri"/>
            </a:endParaRPr>
          </a:p>
        </p:txBody>
      </p:sp>
      <p:pic>
        <p:nvPicPr>
          <p:cNvPr id="6" name="Picture 5" descr="Văn bản&#10;&#10;Mô tả được tạo tự động">
            <a:extLst>
              <a:ext uri="{FF2B5EF4-FFF2-40B4-BE49-F238E27FC236}">
                <a16:creationId xmlns:a16="http://schemas.microsoft.com/office/drawing/2014/main" id="{35554C9D-813C-6C41-8B18-06CFB49198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963" y="109220"/>
            <a:ext cx="10910073" cy="6618777"/>
          </a:xfrm>
          <a:prstGeom prst="rect">
            <a:avLst/>
          </a:prstGeom>
        </p:spPr>
      </p:pic>
      <p:sp>
        <p:nvSpPr>
          <p:cNvPr id="2" name="TextBox 1">
            <a:extLst>
              <a:ext uri="{FF2B5EF4-FFF2-40B4-BE49-F238E27FC236}">
                <a16:creationId xmlns:a16="http://schemas.microsoft.com/office/drawing/2014/main" id="{3155F441-3396-5A4B-B2E0-3B8931C450F1}"/>
              </a:ext>
            </a:extLst>
          </p:cNvPr>
          <p:cNvSpPr txBox="1"/>
          <p:nvPr/>
        </p:nvSpPr>
        <p:spPr>
          <a:xfrm>
            <a:off x="1326524" y="109220"/>
            <a:ext cx="10027351" cy="830997"/>
          </a:xfrm>
          <a:prstGeom prst="rect">
            <a:avLst/>
          </a:prstGeom>
          <a:solidFill>
            <a:schemeClr val="bg1"/>
          </a:solidFill>
        </p:spPr>
        <p:txBody>
          <a:bodyPr wrap="square" rtlCol="0">
            <a:spAutoFit/>
          </a:bodyPr>
          <a:lstStyle/>
          <a:p>
            <a:pPr algn="ctr"/>
            <a:r>
              <a:rPr lang="vi-VN" sz="2400">
                <a:solidFill>
                  <a:schemeClr val="tx1"/>
                </a:solidFill>
                <a:effectLst/>
                <a:latin typeface="Arial" panose="020B0604020202020204" pitchFamily="34" charset="0"/>
                <a:ea typeface="Calibri" panose="020F0502020204030204" pitchFamily="34" charset="0"/>
                <a:cs typeface="Helvetica" panose="020B0604020202020204" pitchFamily="34" charset="0"/>
              </a:rPr>
              <a:t>Chúng tôi làm được nhờ có những thành viên bạch kim của chúng tôi</a:t>
            </a:r>
          </a:p>
          <a:p>
            <a:pPr algn="ctr"/>
            <a:endParaRPr lang="fr-FR" sz="2400" b="1" dirty="0">
              <a:solidFill>
                <a:schemeClr val="tx1"/>
              </a:solidFill>
            </a:endParaRPr>
          </a:p>
        </p:txBody>
      </p:sp>
    </p:spTree>
    <p:extLst>
      <p:ext uri="{BB962C8B-B14F-4D97-AF65-F5344CB8AC3E}">
        <p14:creationId xmlns:p14="http://schemas.microsoft.com/office/powerpoint/2010/main" val="413196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6</a:t>
            </a:fld>
            <a:endParaRPr lang="vi-VN" b="0" i="0" u="none" strike="noStrike" kern="1200" cap="none">
              <a:solidFill>
                <a:srgbClr val="FFFFFF"/>
              </a:solidFill>
              <a:latin typeface="Arial"/>
              <a:ea typeface="Arial"/>
              <a:cs typeface="Arial"/>
              <a:sym typeface="Calibri"/>
            </a:endParaRPr>
          </a:p>
        </p:txBody>
      </p:sp>
      <p:pic>
        <p:nvPicPr>
          <p:cNvPr id="5" name="Picture 4" descr="Một hình ảnh có chứa giao diện người dùng đồ họa&#10;&#10;Mô tả được tạo tự động">
            <a:extLst>
              <a:ext uri="{FF2B5EF4-FFF2-40B4-BE49-F238E27FC236}">
                <a16:creationId xmlns:a16="http://schemas.microsoft.com/office/drawing/2014/main" id="{7009F0C5-CC2B-954A-9D11-A7D0273408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69773"/>
            <a:ext cx="12192000" cy="6118453"/>
          </a:xfrm>
          <a:prstGeom prst="rect">
            <a:avLst/>
          </a:prstGeom>
        </p:spPr>
      </p:pic>
      <p:sp>
        <p:nvSpPr>
          <p:cNvPr id="4" name="TextBox 3">
            <a:extLst>
              <a:ext uri="{FF2B5EF4-FFF2-40B4-BE49-F238E27FC236}">
                <a16:creationId xmlns:a16="http://schemas.microsoft.com/office/drawing/2014/main" id="{18EC6BC1-5BFE-074B-8981-CB68173D37D5}"/>
              </a:ext>
            </a:extLst>
          </p:cNvPr>
          <p:cNvSpPr txBox="1"/>
          <p:nvPr/>
        </p:nvSpPr>
        <p:spPr>
          <a:xfrm>
            <a:off x="1107584" y="508466"/>
            <a:ext cx="10045521" cy="954107"/>
          </a:xfrm>
          <a:prstGeom prst="rect">
            <a:avLst/>
          </a:prstGeom>
          <a:solidFill>
            <a:schemeClr val="bg1"/>
          </a:solidFill>
        </p:spPr>
        <p:txBody>
          <a:bodyPr wrap="square" rtlCol="0">
            <a:spAutoFit/>
          </a:bodyPr>
          <a:lstStyle/>
          <a:p>
            <a:pPr algn="ctr"/>
            <a:r>
              <a:rPr lang="fr-FR" sz="2800" b="1">
                <a:solidFill>
                  <a:schemeClr val="tx1"/>
                </a:solidFill>
              </a:rPr>
              <a:t>ISO/IEC 5230 </a:t>
            </a:r>
            <a:r>
              <a:rPr lang="vi-VN" sz="2800" b="1">
                <a:solidFill>
                  <a:schemeClr val="tx1"/>
                </a:solidFill>
              </a:rPr>
              <a:t>được công bố công khai hoặc chương trình tương đương</a:t>
            </a:r>
            <a:endParaRPr lang="fr-FR" sz="2800" b="1" dirty="0">
              <a:solidFill>
                <a:schemeClr val="tx1"/>
              </a:solidFill>
            </a:endParaRPr>
          </a:p>
        </p:txBody>
      </p:sp>
    </p:spTree>
    <p:extLst>
      <p:ext uri="{BB962C8B-B14F-4D97-AF65-F5344CB8AC3E}">
        <p14:creationId xmlns:p14="http://schemas.microsoft.com/office/powerpoint/2010/main" val="305178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7</a:t>
            </a:fld>
            <a:endParaRPr lang="vi-VN" b="0" i="0" u="none" strike="noStrike" kern="1200" cap="none">
              <a:solidFill>
                <a:srgbClr val="FFFFFF"/>
              </a:solidFill>
              <a:latin typeface="Arial"/>
              <a:ea typeface="Arial"/>
              <a:cs typeface="Arial"/>
              <a:sym typeface="Calibri"/>
            </a:endParaRPr>
          </a:p>
        </p:txBody>
      </p:sp>
      <p:pic>
        <p:nvPicPr>
          <p:cNvPr id="4" name="Picture 3" descr="Giao diện người dùng đồ họa, ứng dụng&#10;&#10;Mô tả được tạo tự động">
            <a:extLst>
              <a:ext uri="{FF2B5EF4-FFF2-40B4-BE49-F238E27FC236}">
                <a16:creationId xmlns:a16="http://schemas.microsoft.com/office/drawing/2014/main" id="{5A707842-43DB-0C48-AC42-ADF4F874BB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33500"/>
            <a:ext cx="12192000" cy="4191000"/>
          </a:xfrm>
          <a:prstGeom prst="rect">
            <a:avLst/>
          </a:prstGeom>
        </p:spPr>
      </p:pic>
      <p:sp>
        <p:nvSpPr>
          <p:cNvPr id="5" name="TextBox 4">
            <a:extLst>
              <a:ext uri="{FF2B5EF4-FFF2-40B4-BE49-F238E27FC236}">
                <a16:creationId xmlns:a16="http://schemas.microsoft.com/office/drawing/2014/main" id="{44751BBB-C7FA-6A46-B57B-BB5BE9DEDCA8}"/>
              </a:ext>
            </a:extLst>
          </p:cNvPr>
          <p:cNvSpPr txBox="1"/>
          <p:nvPr/>
        </p:nvSpPr>
        <p:spPr>
          <a:xfrm>
            <a:off x="1107584" y="1294077"/>
            <a:ext cx="10427076" cy="523220"/>
          </a:xfrm>
          <a:prstGeom prst="rect">
            <a:avLst/>
          </a:prstGeom>
          <a:solidFill>
            <a:schemeClr val="bg1"/>
          </a:solidFill>
        </p:spPr>
        <p:txBody>
          <a:bodyPr wrap="square" rtlCol="0">
            <a:spAutoFit/>
          </a:bodyPr>
          <a:lstStyle/>
          <a:p>
            <a:pPr algn="ctr"/>
            <a:r>
              <a:rPr lang="vi-VN" sz="2800" b="1">
                <a:solidFill>
                  <a:schemeClr val="tx1"/>
                </a:solidFill>
              </a:rPr>
              <a:t>Chương trình </a:t>
            </a:r>
            <a:r>
              <a:rPr lang="fr-FR" sz="2800" b="1">
                <a:solidFill>
                  <a:schemeClr val="tx1"/>
                </a:solidFill>
              </a:rPr>
              <a:t>OpenChain </a:t>
            </a:r>
            <a:r>
              <a:rPr lang="vi-VN" sz="2800" b="1">
                <a:solidFill>
                  <a:schemeClr val="tx1"/>
                </a:solidFill>
              </a:rPr>
              <a:t>thế hệ 1 được công bố công khai</a:t>
            </a:r>
            <a:endParaRPr lang="fr-FR" sz="2800" b="1" dirty="0">
              <a:solidFill>
                <a:schemeClr val="tx1"/>
              </a:solidFill>
            </a:endParaRPr>
          </a:p>
        </p:txBody>
      </p:sp>
    </p:spTree>
    <p:extLst>
      <p:ext uri="{BB962C8B-B14F-4D97-AF65-F5344CB8AC3E}">
        <p14:creationId xmlns:p14="http://schemas.microsoft.com/office/powerpoint/2010/main" val="3070428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 name="Text Placeholder 2">
            <a:extLst>
              <a:ext uri="{FF2B5EF4-FFF2-40B4-BE49-F238E27FC236}">
                <a16:creationId xmlns:a16="http://schemas.microsoft.com/office/drawing/2014/main" id="{00876C9F-ECA3-3149-B570-E09972799663}"/>
              </a:ext>
            </a:extLst>
          </p:cNvPr>
          <p:cNvSpPr>
            <a:spLocks noGrp="1"/>
          </p:cNvSpPr>
          <p:nvPr>
            <p:ph type="body" idx="1"/>
          </p:nvPr>
        </p:nvSpPr>
        <p:spPr>
          <a:xfrm>
            <a:off x="838201" y="1386712"/>
            <a:ext cx="5105400" cy="5105527"/>
          </a:xfrm>
        </p:spPr>
        <p:txBody>
          <a:bodyPr/>
          <a:lstStyle/>
          <a:p>
            <a:r>
              <a:rPr lang="vi-VN" sz="2400" dirty="0">
                <a:latin typeface="Arial"/>
                <a:cs typeface="Arial"/>
              </a:rPr>
              <a:t>Danh sách Gửi thư Toàn cầu </a:t>
            </a:r>
          </a:p>
          <a:p>
            <a:r>
              <a:rPr lang="vi-VN" sz="2400" dirty="0">
                <a:latin typeface="Arial"/>
                <a:cs typeface="Arial"/>
              </a:rPr>
              <a:t>GitHub Toàn cầu </a:t>
            </a:r>
          </a:p>
          <a:p>
            <a:r>
              <a:rPr lang="vi-VN" sz="2400" dirty="0">
                <a:latin typeface="Arial"/>
                <a:cs typeface="Arial"/>
              </a:rPr>
              <a:t>Tự động Toàn cầu</a:t>
            </a:r>
          </a:p>
          <a:p>
            <a:r>
              <a:rPr lang="vi-VN" sz="2400" dirty="0">
                <a:latin typeface="Arial"/>
                <a:cs typeface="Arial"/>
              </a:rPr>
              <a:t>Giáo dục Toàn cầu </a:t>
            </a:r>
          </a:p>
          <a:p>
            <a:r>
              <a:rPr lang="vi-VN" sz="2400" dirty="0">
                <a:latin typeface="Arial"/>
                <a:cs typeface="Arial"/>
              </a:rPr>
              <a:t>Công cụ Tham chiếu Toàn cầu</a:t>
            </a:r>
          </a:p>
        </p:txBody>
      </p:sp>
      <p:sp>
        <p:nvSpPr>
          <p:cNvPr id="8" name="Google Shape;285;p35">
            <a:extLst>
              <a:ext uri="{FF2B5EF4-FFF2-40B4-BE49-F238E27FC236}">
                <a16:creationId xmlns:a16="http://schemas.microsoft.com/office/drawing/2014/main" id="{C80C38B8-A524-4744-800C-857CCB5C092A}"/>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vi-VN">
                <a:latin typeface="Arial"/>
                <a:cs typeface="Arial"/>
              </a:rPr>
              <a:t>Cộng đồng Khu vực + Toàn cầu</a:t>
            </a:r>
            <a:endParaRPr lang="vi-VN" dirty="0"/>
          </a:p>
        </p:txBody>
      </p:sp>
      <p:sp>
        <p:nvSpPr>
          <p:cNvPr id="4" name="Text Placeholder 2">
            <a:extLst>
              <a:ext uri="{FF2B5EF4-FFF2-40B4-BE49-F238E27FC236}">
                <a16:creationId xmlns:a16="http://schemas.microsoft.com/office/drawing/2014/main" id="{2D8779A5-5BF8-8C46-B058-B632D0C3D3DA}"/>
              </a:ext>
            </a:extLst>
          </p:cNvPr>
          <p:cNvSpPr txBox="1">
            <a:spLocks/>
          </p:cNvSpPr>
          <p:nvPr/>
        </p:nvSpPr>
        <p:spPr>
          <a:xfrm>
            <a:off x="6096000" y="1387969"/>
            <a:ext cx="5105400" cy="510552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vi-VN" sz="2400" dirty="0">
                <a:latin typeface="Arial"/>
                <a:cs typeface="Arial"/>
              </a:rPr>
              <a:t>Nhóm Làm việc Trung Quốc</a:t>
            </a:r>
          </a:p>
          <a:p>
            <a:r>
              <a:rPr lang="vi-VN" sz="2400" dirty="0">
                <a:latin typeface="Arial"/>
                <a:cs typeface="Arial"/>
              </a:rPr>
              <a:t>Nhóm Làm việc Đức</a:t>
            </a:r>
          </a:p>
          <a:p>
            <a:r>
              <a:rPr lang="vi-VN" sz="2400" dirty="0">
                <a:latin typeface="Arial"/>
                <a:cs typeface="Arial"/>
              </a:rPr>
              <a:t>Nhóm Làm việc Ấn Độ</a:t>
            </a:r>
          </a:p>
          <a:p>
            <a:r>
              <a:rPr lang="vi-VN" sz="2400" dirty="0">
                <a:latin typeface="Arial"/>
                <a:cs typeface="Arial"/>
              </a:rPr>
              <a:t>Nhóm Làm việc Nhật Bản</a:t>
            </a:r>
          </a:p>
          <a:p>
            <a:r>
              <a:rPr lang="vi-VN" sz="2400" dirty="0">
                <a:latin typeface="Arial"/>
                <a:cs typeface="Arial"/>
              </a:rPr>
              <a:t>Nhóm Làm việc Hàn Quốc</a:t>
            </a:r>
          </a:p>
          <a:p>
            <a:r>
              <a:rPr lang="vi-VN" sz="2400" dirty="0">
                <a:latin typeface="Arial"/>
                <a:cs typeface="Arial"/>
              </a:rPr>
              <a:t>Nhóm Làm việc Đài Loan</a:t>
            </a:r>
          </a:p>
          <a:p>
            <a:r>
              <a:rPr lang="vi-VN" sz="2400" dirty="0">
                <a:latin typeface="Arial"/>
                <a:cs typeface="Arial"/>
              </a:rPr>
              <a:t>Nhóm Làm việc Anh</a:t>
            </a:r>
          </a:p>
          <a:p>
            <a:r>
              <a:rPr lang="vi-VN" sz="2400" dirty="0">
                <a:latin typeface="Arial"/>
                <a:cs typeface="Arial"/>
              </a:rPr>
              <a:t>Nhóm Làm việc Hoa Kỳ</a:t>
            </a:r>
          </a:p>
        </p:txBody>
      </p:sp>
    </p:spTree>
    <p:extLst>
      <p:ext uri="{BB962C8B-B14F-4D97-AF65-F5344CB8AC3E}">
        <p14:creationId xmlns:p14="http://schemas.microsoft.com/office/powerpoint/2010/main" val="35340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4" name="Picture 3" descr="Giao diện người dùng đồ họa, trang web&#10;&#10;Mô tả được tạo tự động">
            <a:extLst>
              <a:ext uri="{FF2B5EF4-FFF2-40B4-BE49-F238E27FC236}">
                <a16:creationId xmlns:a16="http://schemas.microsoft.com/office/drawing/2014/main" id="{24371F3D-DCEF-C94B-8BC7-40A4384909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579" y="0"/>
            <a:ext cx="9886842" cy="6724963"/>
          </a:xfrm>
          <a:prstGeom prst="rect">
            <a:avLst/>
          </a:prstGeom>
        </p:spPr>
      </p:pic>
      <p:sp>
        <p:nvSpPr>
          <p:cNvPr id="3" name="TextBox 2">
            <a:extLst>
              <a:ext uri="{FF2B5EF4-FFF2-40B4-BE49-F238E27FC236}">
                <a16:creationId xmlns:a16="http://schemas.microsoft.com/office/drawing/2014/main" id="{F42AF83B-5A5A-8444-BBE2-7C67038EE22A}"/>
              </a:ext>
            </a:extLst>
          </p:cNvPr>
          <p:cNvSpPr txBox="1"/>
          <p:nvPr/>
        </p:nvSpPr>
        <p:spPr>
          <a:xfrm>
            <a:off x="1107584" y="83461"/>
            <a:ext cx="10045521" cy="523220"/>
          </a:xfrm>
          <a:prstGeom prst="rect">
            <a:avLst/>
          </a:prstGeom>
          <a:solidFill>
            <a:schemeClr val="bg1"/>
          </a:solidFill>
        </p:spPr>
        <p:txBody>
          <a:bodyPr wrap="square" rtlCol="0">
            <a:spAutoFit/>
          </a:bodyPr>
          <a:lstStyle/>
          <a:p>
            <a:pPr algn="ctr"/>
            <a:r>
              <a:rPr lang="vi-VN" sz="2800" b="1">
                <a:solidFill>
                  <a:schemeClr val="tx1"/>
                </a:solidFill>
              </a:rPr>
              <a:t>Bảng hỏi tự chứng nhận </a:t>
            </a:r>
            <a:r>
              <a:rPr lang="fr-FR" sz="2800" b="1">
                <a:solidFill>
                  <a:schemeClr val="tx1"/>
                </a:solidFill>
              </a:rPr>
              <a:t>OpenChain</a:t>
            </a:r>
            <a:endParaRPr lang="fr-FR" sz="2800" b="1" dirty="0">
              <a:solidFill>
                <a:schemeClr val="tx1"/>
              </a:solidFill>
            </a:endParaRPr>
          </a:p>
        </p:txBody>
      </p:sp>
    </p:spTree>
    <p:extLst>
      <p:ext uri="{BB962C8B-B14F-4D97-AF65-F5344CB8AC3E}">
        <p14:creationId xmlns:p14="http://schemas.microsoft.com/office/powerpoint/2010/main" val="12806847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3082</TotalTime>
  <Words>1944</Words>
  <Application>Microsoft Macintosh PowerPoint</Application>
  <PresentationFormat>Widescreen</PresentationFormat>
  <Paragraphs>108</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Cách OpenChain ISO 5230 Hoạt Động</vt:lpstr>
      <vt:lpstr>OpenChain ISO 5230 xác định các yêu cầu chính của một chương trình tuân thủ chất lượng mã nguồn mở. Dự án OpenChain phát triển tiêu chuẩn này.  Tầm nhìn của chúng tôi là một chuỗi cung ứng cung cấp nguồn mở với thông tin tuân thủ đáng tin cậy và nhất quán.  Chúng tôi có nhiệm vụ thiết lập các yêu cầu để đạt được sự quản lý hiệu quả nguồn mở cho những người tham gia chuỗi cung ứng phần mềm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Tài liệu Tham khảo Toàn diện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Tiêu chuẩn OpenChain có thể được đáp ứng bởi:  Tự chứng nhận  Đánh giá Sự tuân thủ Độc lập  Chứng nhận của Bên thứ ba</vt:lpstr>
      <vt:lpstr>PowerPoint Presentation</vt:lpstr>
      <vt:lpstr>Tự chứng nhận là trọng tâm của tiêu chuẩn công nghiệp OpenChain. Các công ty có thể truy cập vào một loạt các câu hỏi có/không để xác định xem họ đã thực hiện các yêu cầu chính của một chương trình tuân thủ chất lượng nguồn mở hay chưa.  Bạn có thể xem những câu hỏi này ở đây: https://certification.openchainproject.org </vt:lpstr>
      <vt:lpstr>Đánh giá sự tuân thủ độc lập là khi một bên độc lập như công ty luật, công ty tư vấn hoặc công ty kế toán xem xét sản phẩm của bản Tự Đánh giá OpenChain và đưa ra hướng dẫn về việc liệu họ có coi sản phẩm đó là hoàn chỉnh hay không.</vt:lpstr>
      <vt:lpstr>Chứng nhận của bên thứ ba là một quy trình nhờ đó tổ chức chứng nhận hướng dẫn một công ty thông qua Quy trình Tuân thủ OpenChain ISO 5230. Sau đó, tổ chức chứng nhận sẽ cấp giấy chứng nhận tuân thủ chính thức. Hoạt động này mô tả chính xác đến các hình thức chứng nhận của bên thứ ba được quan sát xung quanh lĩnh vực tự động hóa, cơ sở hạ tầng và các lĩnh vực tương tự và các tiêu chuẩn ISO. </vt:lpstr>
      <vt:lpstr>Bắt đầu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Helary Jean-Christophe</cp:lastModifiedBy>
  <cp:revision>152</cp:revision>
  <dcterms:created xsi:type="dcterms:W3CDTF">2019-04-09T08:37:53Z</dcterms:created>
  <dcterms:modified xsi:type="dcterms:W3CDTF">2021-05-19T03:55:04Z</dcterms:modified>
</cp:coreProperties>
</file>